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6" r:id="rId5"/>
    <p:sldId id="256" r:id="rId6"/>
    <p:sldId id="297" r:id="rId7"/>
    <p:sldId id="299" r:id="rId8"/>
    <p:sldId id="266" r:id="rId9"/>
    <p:sldId id="295" r:id="rId10"/>
    <p:sldId id="263" r:id="rId11"/>
    <p:sldId id="300" r:id="rId12"/>
    <p:sldId id="267" r:id="rId13"/>
    <p:sldId id="268" r:id="rId14"/>
    <p:sldId id="301" r:id="rId15"/>
    <p:sldId id="258" r:id="rId16"/>
    <p:sldId id="277" r:id="rId17"/>
    <p:sldId id="260" r:id="rId18"/>
    <p:sldId id="292" r:id="rId19"/>
    <p:sldId id="293" r:id="rId20"/>
    <p:sldId id="294" r:id="rId21"/>
    <p:sldId id="264" r:id="rId22"/>
    <p:sldId id="262" r:id="rId23"/>
    <p:sldId id="265" r:id="rId24"/>
    <p:sldId id="269" r:id="rId25"/>
    <p:sldId id="270" r:id="rId26"/>
    <p:sldId id="271" r:id="rId27"/>
    <p:sldId id="272" r:id="rId28"/>
    <p:sldId id="273" r:id="rId29"/>
    <p:sldId id="274" r:id="rId30"/>
    <p:sldId id="275" r:id="rId31"/>
    <p:sldId id="276" r:id="rId32"/>
    <p:sldId id="278" r:id="rId33"/>
    <p:sldId id="279" r:id="rId34"/>
    <p:sldId id="280" r:id="rId35"/>
    <p:sldId id="290" r:id="rId36"/>
    <p:sldId id="281" r:id="rId37"/>
    <p:sldId id="282" r:id="rId38"/>
    <p:sldId id="283" r:id="rId39"/>
    <p:sldId id="284" r:id="rId40"/>
    <p:sldId id="285" r:id="rId41"/>
    <p:sldId id="288" r:id="rId42"/>
    <p:sldId id="286" r:id="rId43"/>
    <p:sldId id="287" r:id="rId44"/>
    <p:sldId id="289" r:id="rId45"/>
    <p:sldId id="2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90F94-4029-4CAE-94F1-99824F291375}" v="1" dt="2023-08-24T15:12:1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FD5-174E-ED48-50CD-5C88F83EF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83FD33-80D1-BF67-13ED-7294569EB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572B6-946A-B366-8D81-FD230D006ED0}"/>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927F7A2E-9F22-E90D-6CC7-4AD69F555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9BEA9-89E0-C130-2186-ABD955A7BC01}"/>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356800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B40B-F744-B6E3-4260-F153BB474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69A780-8193-9AD2-D90C-F687F4FF7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38E82-161D-651A-7B02-91BF71897CF9}"/>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50601FC8-406A-1E96-D04A-F7680CB52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28474-90E0-02B2-2B35-E37A79212A5B}"/>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306807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85EE3-035D-57D6-FBE8-18C665A52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234C83-EA47-263C-674C-0FA015036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E7C6F-E152-FBC1-212D-365A52E92A2B}"/>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F4795044-0CB9-E269-C39A-59813DE07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E346B-0803-E70B-BC7F-B2B0679552B7}"/>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41534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A968-CDF3-D7EF-00EC-20891BB81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6A8C9-B547-28C5-9C79-9544F4EBA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ADCAA-972A-6DC7-551B-D2C6B2054358}"/>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0BA5A161-1A0B-C218-FDC3-0E8DDFFF0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03AAE-C82B-C330-9E7B-E4198432D2D5}"/>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20138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69C4-8201-5112-83FF-1FD72C657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F3A18-5035-63DB-831C-4D15435A4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44E2D-5319-8D2F-F661-EB08091C6E75}"/>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4D21AECF-97CD-528F-A3FF-721287520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8A387-B5F8-765D-D177-F46AC0C5D1C9}"/>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256568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9899-DA63-426B-862E-3EA903820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39BA-A77D-223C-AC36-4645F4F72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FCAD0-D835-166D-EF4B-82930D3AB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61CDD-FC52-F23F-5623-C54E1A194B8E}"/>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6" name="Footer Placeholder 5">
            <a:extLst>
              <a:ext uri="{FF2B5EF4-FFF2-40B4-BE49-F238E27FC236}">
                <a16:creationId xmlns:a16="http://schemas.microsoft.com/office/drawing/2014/main" id="{260C7665-0C6E-AA2E-8A5E-D01444A8D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34524-539B-708F-1E9F-003F829E6056}"/>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215026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D06B-3B8B-E841-B2BE-5617CDC3E7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0C876-CE43-4910-FB21-3E6B4B86A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62CB3C-D49D-77A3-B5B6-E2453FDC0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314FD5-E178-6E27-630C-F4F436B75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3E4C2A-50C8-7B9C-8F5A-49F212F34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B72AC-761F-D09D-E99A-8C15E33F2E5C}"/>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8" name="Footer Placeholder 7">
            <a:extLst>
              <a:ext uri="{FF2B5EF4-FFF2-40B4-BE49-F238E27FC236}">
                <a16:creationId xmlns:a16="http://schemas.microsoft.com/office/drawing/2014/main" id="{8BD7C10A-C8EB-A4E6-68F4-5DDB8F2D1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5219F9-1C38-7E7D-6967-96873A5EAF28}"/>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10302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14D1-CA35-F9D2-4D73-97455E8111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19F5F4-CEB7-36DC-BD15-6E3BB1A80F2E}"/>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4" name="Footer Placeholder 3">
            <a:extLst>
              <a:ext uri="{FF2B5EF4-FFF2-40B4-BE49-F238E27FC236}">
                <a16:creationId xmlns:a16="http://schemas.microsoft.com/office/drawing/2014/main" id="{6A8021BE-64D0-E77B-8E71-792F9DFAF3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634E90-F458-B631-06A8-B2C820912D90}"/>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357394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A449E-2580-7E05-1F0F-58151D6C3A70}"/>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3" name="Footer Placeholder 2">
            <a:extLst>
              <a:ext uri="{FF2B5EF4-FFF2-40B4-BE49-F238E27FC236}">
                <a16:creationId xmlns:a16="http://schemas.microsoft.com/office/drawing/2014/main" id="{4C88E9D3-4903-2A50-9FB4-4515AE603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3E5324-F2CD-0B74-988F-7A5A107AD18D}"/>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1975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9F35-CE86-B5B4-8E6A-13931184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CC150-DA0A-96DF-3C7A-86E1C683D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36252-E5EB-9B47-029B-3B7E94AD1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1F63F-30A4-9F00-8F22-DBD563219269}"/>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6" name="Footer Placeholder 5">
            <a:extLst>
              <a:ext uri="{FF2B5EF4-FFF2-40B4-BE49-F238E27FC236}">
                <a16:creationId xmlns:a16="http://schemas.microsoft.com/office/drawing/2014/main" id="{E5D76164-781E-DCD7-B581-833D46F41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0C426-FE4B-1419-28D6-6D89BE1CEDAE}"/>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281211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3A75-7267-B3FD-8878-C3C8C498F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ACE4D-8B35-D524-216D-B46A0E6FA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CA8889-D1C0-390C-4110-965E4E3F5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F570D-14BE-567D-1BD6-FE5EC7B9AF3C}"/>
              </a:ext>
            </a:extLst>
          </p:cNvPr>
          <p:cNvSpPr>
            <a:spLocks noGrp="1"/>
          </p:cNvSpPr>
          <p:nvPr>
            <p:ph type="dt" sz="half" idx="10"/>
          </p:nvPr>
        </p:nvSpPr>
        <p:spPr/>
        <p:txBody>
          <a:bodyPr/>
          <a:lstStyle/>
          <a:p>
            <a:fld id="{8A3903E2-2545-41D7-81E9-2F9B1BDAB228}" type="datetimeFigureOut">
              <a:rPr lang="en-US" smtClean="0"/>
              <a:t>8/24/2023</a:t>
            </a:fld>
            <a:endParaRPr lang="en-US"/>
          </a:p>
        </p:txBody>
      </p:sp>
      <p:sp>
        <p:nvSpPr>
          <p:cNvPr id="6" name="Footer Placeholder 5">
            <a:extLst>
              <a:ext uri="{FF2B5EF4-FFF2-40B4-BE49-F238E27FC236}">
                <a16:creationId xmlns:a16="http://schemas.microsoft.com/office/drawing/2014/main" id="{BE796882-8BA4-DA33-DBEB-FA123E9E3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69D59-126F-67E7-C343-6DBC9725980C}"/>
              </a:ext>
            </a:extLst>
          </p:cNvPr>
          <p:cNvSpPr>
            <a:spLocks noGrp="1"/>
          </p:cNvSpPr>
          <p:nvPr>
            <p:ph type="sldNum" sz="quarter" idx="12"/>
          </p:nvPr>
        </p:nvSpPr>
        <p:spPr/>
        <p:txBody>
          <a:bodyPr/>
          <a:lstStyle/>
          <a:p>
            <a:fld id="{77AE701F-7E1E-46AE-9C80-78B948E662ED}" type="slidenum">
              <a:rPr lang="en-US" smtClean="0"/>
              <a:t>‹#›</a:t>
            </a:fld>
            <a:endParaRPr lang="en-US"/>
          </a:p>
        </p:txBody>
      </p:sp>
    </p:spTree>
    <p:extLst>
      <p:ext uri="{BB962C8B-B14F-4D97-AF65-F5344CB8AC3E}">
        <p14:creationId xmlns:p14="http://schemas.microsoft.com/office/powerpoint/2010/main" val="194818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6E9F7-59B2-4335-FC4D-8C9771850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BAB64-F194-A4D3-86CC-4177CDC82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2D058-25A9-A6B4-6A93-FBF06417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903E2-2545-41D7-81E9-2F9B1BDAB228}" type="datetimeFigureOut">
              <a:rPr lang="en-US" smtClean="0"/>
              <a:t>8/24/2023</a:t>
            </a:fld>
            <a:endParaRPr lang="en-US"/>
          </a:p>
        </p:txBody>
      </p:sp>
      <p:sp>
        <p:nvSpPr>
          <p:cNvPr id="5" name="Footer Placeholder 4">
            <a:extLst>
              <a:ext uri="{FF2B5EF4-FFF2-40B4-BE49-F238E27FC236}">
                <a16:creationId xmlns:a16="http://schemas.microsoft.com/office/drawing/2014/main" id="{08A19FC6-6F0C-4D9A-4AEE-701E72670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215DF2-FB94-A0A9-86D8-C21FA4D51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E701F-7E1E-46AE-9C80-78B948E662ED}" type="slidenum">
              <a:rPr lang="en-US" smtClean="0"/>
              <a:t>‹#›</a:t>
            </a:fld>
            <a:endParaRPr lang="en-US"/>
          </a:p>
        </p:txBody>
      </p:sp>
    </p:spTree>
    <p:extLst>
      <p:ext uri="{BB962C8B-B14F-4D97-AF65-F5344CB8AC3E}">
        <p14:creationId xmlns:p14="http://schemas.microsoft.com/office/powerpoint/2010/main" val="312375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feedcraven.org/" TargetMode="Externa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00673D-F748-CB35-2B34-035A68C179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9144" y="828385"/>
            <a:ext cx="9953711" cy="3343581"/>
          </a:xfrm>
          <a:prstGeom prst="rect">
            <a:avLst/>
          </a:prstGeom>
        </p:spPr>
      </p:pic>
      <p:sp>
        <p:nvSpPr>
          <p:cNvPr id="2" name="Title 1">
            <a:extLst>
              <a:ext uri="{FF2B5EF4-FFF2-40B4-BE49-F238E27FC236}">
                <a16:creationId xmlns:a16="http://schemas.microsoft.com/office/drawing/2014/main" id="{7C55E474-2AEE-625B-3E97-31A7D59692B5}"/>
              </a:ext>
            </a:extLst>
          </p:cNvPr>
          <p:cNvSpPr>
            <a:spLocks noGrp="1"/>
          </p:cNvSpPr>
          <p:nvPr>
            <p:ph type="ctrTitle"/>
          </p:nvPr>
        </p:nvSpPr>
        <p:spPr>
          <a:xfrm>
            <a:off x="1593830" y="4456520"/>
            <a:ext cx="9144000" cy="992905"/>
          </a:xfrm>
        </p:spPr>
        <p:txBody>
          <a:bodyPr/>
          <a:lstStyle/>
          <a:p>
            <a:r>
              <a:rPr lang="en-US" dirty="0"/>
              <a:t>www.feedcraven.org</a:t>
            </a:r>
          </a:p>
        </p:txBody>
      </p:sp>
    </p:spTree>
    <p:extLst>
      <p:ext uri="{BB962C8B-B14F-4D97-AF65-F5344CB8AC3E}">
        <p14:creationId xmlns:p14="http://schemas.microsoft.com/office/powerpoint/2010/main" val="135058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A0B4-0BC8-4982-0B54-84D76B4950DB}"/>
              </a:ext>
            </a:extLst>
          </p:cNvPr>
          <p:cNvSpPr>
            <a:spLocks noGrp="1"/>
          </p:cNvSpPr>
          <p:nvPr>
            <p:ph type="title"/>
          </p:nvPr>
        </p:nvSpPr>
        <p:spPr/>
        <p:txBody>
          <a:bodyPr/>
          <a:lstStyle/>
          <a:p>
            <a:r>
              <a:rPr lang="en-US" dirty="0"/>
              <a:t>Who Can Qualify?</a:t>
            </a:r>
          </a:p>
        </p:txBody>
      </p:sp>
      <p:sp>
        <p:nvSpPr>
          <p:cNvPr id="3" name="Content Placeholder 2">
            <a:extLst>
              <a:ext uri="{FF2B5EF4-FFF2-40B4-BE49-F238E27FC236}">
                <a16:creationId xmlns:a16="http://schemas.microsoft.com/office/drawing/2014/main" id="{0E934368-4193-76BD-1965-F804C7E8F1E1}"/>
              </a:ext>
            </a:extLst>
          </p:cNvPr>
          <p:cNvSpPr>
            <a:spLocks noGrp="1"/>
          </p:cNvSpPr>
          <p:nvPr>
            <p:ph idx="1"/>
          </p:nvPr>
        </p:nvSpPr>
        <p:spPr/>
        <p:txBody>
          <a:bodyPr/>
          <a:lstStyle/>
          <a:p>
            <a:r>
              <a:rPr lang="en-US" dirty="0"/>
              <a:t>Everyone in need of nutritional healthy food.</a:t>
            </a:r>
          </a:p>
          <a:p>
            <a:endParaRPr lang="en-US" dirty="0"/>
          </a:p>
          <a:p>
            <a:r>
              <a:rPr lang="en-US" dirty="0"/>
              <a:t>There are governmental restriction on who can receive foods purchased by the USDA.</a:t>
            </a:r>
          </a:p>
          <a:p>
            <a:endParaRPr lang="en-US" dirty="0"/>
          </a:p>
          <a:p>
            <a:r>
              <a:rPr lang="en-US" dirty="0"/>
              <a:t>Everyone will receive food which is not purchased by the USDA.</a:t>
            </a:r>
          </a:p>
          <a:p>
            <a:endParaRPr lang="en-US" dirty="0"/>
          </a:p>
        </p:txBody>
      </p:sp>
    </p:spTree>
    <p:extLst>
      <p:ext uri="{BB962C8B-B14F-4D97-AF65-F5344CB8AC3E}">
        <p14:creationId xmlns:p14="http://schemas.microsoft.com/office/powerpoint/2010/main" val="194538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A0B4-0BC8-4982-0B54-84D76B4950DB}"/>
              </a:ext>
            </a:extLst>
          </p:cNvPr>
          <p:cNvSpPr>
            <a:spLocks noGrp="1"/>
          </p:cNvSpPr>
          <p:nvPr>
            <p:ph type="title"/>
          </p:nvPr>
        </p:nvSpPr>
        <p:spPr/>
        <p:txBody>
          <a:bodyPr/>
          <a:lstStyle/>
          <a:p>
            <a:r>
              <a:rPr lang="en-US" dirty="0"/>
              <a:t>Who Can Qualify for TEFAP?</a:t>
            </a:r>
          </a:p>
        </p:txBody>
      </p:sp>
      <p:graphicFrame>
        <p:nvGraphicFramePr>
          <p:cNvPr id="6" name="Table 5">
            <a:extLst>
              <a:ext uri="{FF2B5EF4-FFF2-40B4-BE49-F238E27FC236}">
                <a16:creationId xmlns:a16="http://schemas.microsoft.com/office/drawing/2014/main" id="{F0933EA8-AB52-A500-B219-D0B022E99AF1}"/>
              </a:ext>
            </a:extLst>
          </p:cNvPr>
          <p:cNvGraphicFramePr>
            <a:graphicFrameLocks noGrp="1"/>
          </p:cNvGraphicFramePr>
          <p:nvPr>
            <p:extLst>
              <p:ext uri="{D42A27DB-BD31-4B8C-83A1-F6EECF244321}">
                <p14:modId xmlns:p14="http://schemas.microsoft.com/office/powerpoint/2010/main" val="3109006757"/>
              </p:ext>
            </p:extLst>
          </p:nvPr>
        </p:nvGraphicFramePr>
        <p:xfrm>
          <a:off x="3175819" y="1480134"/>
          <a:ext cx="5840361" cy="5228385"/>
        </p:xfrm>
        <a:graphic>
          <a:graphicData uri="http://schemas.openxmlformats.org/drawingml/2006/table">
            <a:tbl>
              <a:tblPr/>
              <a:tblGrid>
                <a:gridCol w="1946787">
                  <a:extLst>
                    <a:ext uri="{9D8B030D-6E8A-4147-A177-3AD203B41FA5}">
                      <a16:colId xmlns:a16="http://schemas.microsoft.com/office/drawing/2014/main" val="641744620"/>
                    </a:ext>
                  </a:extLst>
                </a:gridCol>
                <a:gridCol w="1946787">
                  <a:extLst>
                    <a:ext uri="{9D8B030D-6E8A-4147-A177-3AD203B41FA5}">
                      <a16:colId xmlns:a16="http://schemas.microsoft.com/office/drawing/2014/main" val="2352242557"/>
                    </a:ext>
                  </a:extLst>
                </a:gridCol>
                <a:gridCol w="1946787">
                  <a:extLst>
                    <a:ext uri="{9D8B030D-6E8A-4147-A177-3AD203B41FA5}">
                      <a16:colId xmlns:a16="http://schemas.microsoft.com/office/drawing/2014/main" val="1418189657"/>
                    </a:ext>
                  </a:extLst>
                </a:gridCol>
              </a:tblGrid>
              <a:tr h="1200369">
                <a:tc>
                  <a:txBody>
                    <a:bodyPr/>
                    <a:lstStyle/>
                    <a:p>
                      <a:pPr algn="ctr"/>
                      <a:r>
                        <a:rPr lang="en-US" sz="2000" b="1"/>
                        <a:t>Number of People in Household</a:t>
                      </a:r>
                      <a:endParaRPr lang="en-US" sz="2000"/>
                    </a:p>
                  </a:txBody>
                  <a:tcPr marL="75023" marR="75023" marT="37512" marB="37512" anchor="ctr">
                    <a:lnL>
                      <a:noFill/>
                    </a:lnL>
                    <a:lnR>
                      <a:noFill/>
                    </a:lnR>
                    <a:lnT>
                      <a:noFill/>
                    </a:lnT>
                    <a:lnB>
                      <a:noFill/>
                    </a:lnB>
                  </a:tcPr>
                </a:tc>
                <a:tc>
                  <a:txBody>
                    <a:bodyPr/>
                    <a:lstStyle/>
                    <a:p>
                      <a:pPr algn="ctr"/>
                      <a:r>
                        <a:rPr lang="en-US" sz="2000" b="1" dirty="0"/>
                        <a:t>Maximum Monthly Income</a:t>
                      </a:r>
                      <a:endParaRPr lang="en-US" sz="2000" dirty="0"/>
                    </a:p>
                  </a:txBody>
                  <a:tcPr marL="75023" marR="75023" marT="37512" marB="37512" anchor="ctr">
                    <a:lnL>
                      <a:noFill/>
                    </a:lnL>
                    <a:lnR>
                      <a:noFill/>
                    </a:lnR>
                    <a:lnT>
                      <a:noFill/>
                    </a:lnT>
                    <a:lnB>
                      <a:noFill/>
                    </a:lnB>
                  </a:tcPr>
                </a:tc>
                <a:tc>
                  <a:txBody>
                    <a:bodyPr/>
                    <a:lstStyle/>
                    <a:p>
                      <a:pPr algn="ctr"/>
                      <a:r>
                        <a:rPr lang="en-US" sz="2000" b="1" dirty="0"/>
                        <a:t>Maximum Annual Income</a:t>
                      </a:r>
                      <a:endParaRPr lang="en-US" sz="2000" dirty="0"/>
                    </a:p>
                  </a:txBody>
                  <a:tcPr marL="75023" marR="75023" marT="37512" marB="37512" anchor="ctr">
                    <a:lnL>
                      <a:noFill/>
                    </a:lnL>
                    <a:lnR>
                      <a:noFill/>
                    </a:lnR>
                    <a:lnT>
                      <a:noFill/>
                    </a:lnT>
                    <a:lnB>
                      <a:noFill/>
                    </a:lnB>
                  </a:tcPr>
                </a:tc>
                <a:extLst>
                  <a:ext uri="{0D108BD9-81ED-4DB2-BD59-A6C34878D82A}">
                    <a16:rowId xmlns:a16="http://schemas.microsoft.com/office/drawing/2014/main" val="213927383"/>
                  </a:ext>
                </a:extLst>
              </a:tr>
              <a:tr h="300092">
                <a:tc>
                  <a:txBody>
                    <a:bodyPr/>
                    <a:lstStyle/>
                    <a:p>
                      <a:pPr algn="ctr"/>
                      <a:r>
                        <a:rPr lang="en-US" sz="2000" dirty="0"/>
                        <a:t>1</a:t>
                      </a:r>
                    </a:p>
                  </a:txBody>
                  <a:tcPr marL="75023" marR="75023" marT="37512" marB="37512" anchor="ctr">
                    <a:lnL>
                      <a:noFill/>
                    </a:lnL>
                    <a:lnR>
                      <a:noFill/>
                    </a:lnR>
                    <a:lnT>
                      <a:noFill/>
                    </a:lnT>
                    <a:lnB>
                      <a:noFill/>
                    </a:lnB>
                  </a:tcPr>
                </a:tc>
                <a:tc>
                  <a:txBody>
                    <a:bodyPr/>
                    <a:lstStyle/>
                    <a:p>
                      <a:pPr algn="ctr"/>
                      <a:r>
                        <a:rPr lang="en-US" sz="2000"/>
                        <a:t>$2,266</a:t>
                      </a:r>
                    </a:p>
                  </a:txBody>
                  <a:tcPr marL="75023" marR="75023" marT="37512" marB="37512" anchor="ctr">
                    <a:lnL>
                      <a:noFill/>
                    </a:lnL>
                    <a:lnR>
                      <a:noFill/>
                    </a:lnR>
                    <a:lnT>
                      <a:noFill/>
                    </a:lnT>
                    <a:lnB>
                      <a:noFill/>
                    </a:lnB>
                  </a:tcPr>
                </a:tc>
                <a:tc>
                  <a:txBody>
                    <a:bodyPr/>
                    <a:lstStyle/>
                    <a:p>
                      <a:pPr algn="ctr"/>
                      <a:r>
                        <a:rPr lang="en-US" sz="2000" dirty="0"/>
                        <a:t>$27,192</a:t>
                      </a:r>
                    </a:p>
                  </a:txBody>
                  <a:tcPr marL="75023" marR="75023" marT="37512" marB="37512" anchor="ctr">
                    <a:lnL>
                      <a:noFill/>
                    </a:lnL>
                    <a:lnR>
                      <a:noFill/>
                    </a:lnR>
                    <a:lnT>
                      <a:noFill/>
                    </a:lnT>
                    <a:lnB>
                      <a:noFill/>
                    </a:lnB>
                  </a:tcPr>
                </a:tc>
                <a:extLst>
                  <a:ext uri="{0D108BD9-81ED-4DB2-BD59-A6C34878D82A}">
                    <a16:rowId xmlns:a16="http://schemas.microsoft.com/office/drawing/2014/main" val="3428233543"/>
                  </a:ext>
                </a:extLst>
              </a:tr>
              <a:tr h="300092">
                <a:tc>
                  <a:txBody>
                    <a:bodyPr/>
                    <a:lstStyle/>
                    <a:p>
                      <a:pPr algn="ctr"/>
                      <a:r>
                        <a:rPr lang="en-US" sz="2000" dirty="0"/>
                        <a:t>2</a:t>
                      </a:r>
                    </a:p>
                  </a:txBody>
                  <a:tcPr marL="75023" marR="75023" marT="37512" marB="37512" anchor="ctr">
                    <a:lnL>
                      <a:noFill/>
                    </a:lnL>
                    <a:lnR>
                      <a:noFill/>
                    </a:lnR>
                    <a:lnT>
                      <a:noFill/>
                    </a:lnT>
                    <a:lnB>
                      <a:noFill/>
                    </a:lnB>
                  </a:tcPr>
                </a:tc>
                <a:tc>
                  <a:txBody>
                    <a:bodyPr/>
                    <a:lstStyle/>
                    <a:p>
                      <a:pPr algn="ctr"/>
                      <a:r>
                        <a:rPr lang="en-US" sz="2000"/>
                        <a:t>$3,052</a:t>
                      </a:r>
                    </a:p>
                  </a:txBody>
                  <a:tcPr marL="75023" marR="75023" marT="37512" marB="37512" anchor="ctr">
                    <a:lnL>
                      <a:noFill/>
                    </a:lnL>
                    <a:lnR>
                      <a:noFill/>
                    </a:lnR>
                    <a:lnT>
                      <a:noFill/>
                    </a:lnT>
                    <a:lnB>
                      <a:noFill/>
                    </a:lnB>
                  </a:tcPr>
                </a:tc>
                <a:tc>
                  <a:txBody>
                    <a:bodyPr/>
                    <a:lstStyle/>
                    <a:p>
                      <a:pPr algn="ctr"/>
                      <a:r>
                        <a:rPr lang="en-US" sz="2000" dirty="0"/>
                        <a:t>$36,624</a:t>
                      </a:r>
                    </a:p>
                  </a:txBody>
                  <a:tcPr marL="75023" marR="75023" marT="37512" marB="37512" anchor="ctr">
                    <a:lnL>
                      <a:noFill/>
                    </a:lnL>
                    <a:lnR>
                      <a:noFill/>
                    </a:lnR>
                    <a:lnT>
                      <a:noFill/>
                    </a:lnT>
                    <a:lnB>
                      <a:noFill/>
                    </a:lnB>
                  </a:tcPr>
                </a:tc>
                <a:extLst>
                  <a:ext uri="{0D108BD9-81ED-4DB2-BD59-A6C34878D82A}">
                    <a16:rowId xmlns:a16="http://schemas.microsoft.com/office/drawing/2014/main" val="863499112"/>
                  </a:ext>
                </a:extLst>
              </a:tr>
              <a:tr h="300092">
                <a:tc>
                  <a:txBody>
                    <a:bodyPr/>
                    <a:lstStyle/>
                    <a:p>
                      <a:pPr algn="ctr"/>
                      <a:r>
                        <a:rPr lang="en-US" sz="2000" dirty="0"/>
                        <a:t>3</a:t>
                      </a:r>
                    </a:p>
                  </a:txBody>
                  <a:tcPr marL="75023" marR="75023" marT="37512" marB="37512" anchor="ctr">
                    <a:lnL>
                      <a:noFill/>
                    </a:lnL>
                    <a:lnR>
                      <a:noFill/>
                    </a:lnR>
                    <a:lnT>
                      <a:noFill/>
                    </a:lnT>
                    <a:lnB>
                      <a:noFill/>
                    </a:lnB>
                  </a:tcPr>
                </a:tc>
                <a:tc>
                  <a:txBody>
                    <a:bodyPr/>
                    <a:lstStyle/>
                    <a:p>
                      <a:pPr algn="ctr"/>
                      <a:r>
                        <a:rPr lang="en-US" sz="2000"/>
                        <a:t>$3,840</a:t>
                      </a:r>
                    </a:p>
                  </a:txBody>
                  <a:tcPr marL="75023" marR="75023" marT="37512" marB="37512" anchor="ctr">
                    <a:lnL>
                      <a:noFill/>
                    </a:lnL>
                    <a:lnR>
                      <a:noFill/>
                    </a:lnR>
                    <a:lnT>
                      <a:noFill/>
                    </a:lnT>
                    <a:lnB>
                      <a:noFill/>
                    </a:lnB>
                  </a:tcPr>
                </a:tc>
                <a:tc>
                  <a:txBody>
                    <a:bodyPr/>
                    <a:lstStyle/>
                    <a:p>
                      <a:pPr algn="ctr"/>
                      <a:r>
                        <a:rPr lang="en-US" sz="2000" dirty="0"/>
                        <a:t>$46,080</a:t>
                      </a:r>
                    </a:p>
                  </a:txBody>
                  <a:tcPr marL="75023" marR="75023" marT="37512" marB="37512" anchor="ctr">
                    <a:lnL>
                      <a:noFill/>
                    </a:lnL>
                    <a:lnR>
                      <a:noFill/>
                    </a:lnR>
                    <a:lnT>
                      <a:noFill/>
                    </a:lnT>
                    <a:lnB>
                      <a:noFill/>
                    </a:lnB>
                  </a:tcPr>
                </a:tc>
                <a:extLst>
                  <a:ext uri="{0D108BD9-81ED-4DB2-BD59-A6C34878D82A}">
                    <a16:rowId xmlns:a16="http://schemas.microsoft.com/office/drawing/2014/main" val="3555307456"/>
                  </a:ext>
                </a:extLst>
              </a:tr>
              <a:tr h="300092">
                <a:tc>
                  <a:txBody>
                    <a:bodyPr/>
                    <a:lstStyle/>
                    <a:p>
                      <a:pPr algn="ctr"/>
                      <a:r>
                        <a:rPr lang="en-US" sz="2000" dirty="0"/>
                        <a:t>4</a:t>
                      </a:r>
                    </a:p>
                  </a:txBody>
                  <a:tcPr marL="75023" marR="75023" marT="37512" marB="37512" anchor="ctr">
                    <a:lnL>
                      <a:noFill/>
                    </a:lnL>
                    <a:lnR>
                      <a:noFill/>
                    </a:lnR>
                    <a:lnT>
                      <a:noFill/>
                    </a:lnT>
                    <a:lnB>
                      <a:noFill/>
                    </a:lnB>
                  </a:tcPr>
                </a:tc>
                <a:tc>
                  <a:txBody>
                    <a:bodyPr/>
                    <a:lstStyle/>
                    <a:p>
                      <a:pPr algn="ctr"/>
                      <a:r>
                        <a:rPr lang="en-US" sz="2000"/>
                        <a:t>$4,626</a:t>
                      </a:r>
                    </a:p>
                  </a:txBody>
                  <a:tcPr marL="75023" marR="75023" marT="37512" marB="37512" anchor="ctr">
                    <a:lnL>
                      <a:noFill/>
                    </a:lnL>
                    <a:lnR>
                      <a:noFill/>
                    </a:lnR>
                    <a:lnT>
                      <a:noFill/>
                    </a:lnT>
                    <a:lnB>
                      <a:noFill/>
                    </a:lnB>
                  </a:tcPr>
                </a:tc>
                <a:tc>
                  <a:txBody>
                    <a:bodyPr/>
                    <a:lstStyle/>
                    <a:p>
                      <a:pPr algn="ctr"/>
                      <a:r>
                        <a:rPr lang="en-US" sz="2000" dirty="0"/>
                        <a:t>$55,512</a:t>
                      </a:r>
                    </a:p>
                  </a:txBody>
                  <a:tcPr marL="75023" marR="75023" marT="37512" marB="37512" anchor="ctr">
                    <a:lnL>
                      <a:noFill/>
                    </a:lnL>
                    <a:lnR>
                      <a:noFill/>
                    </a:lnR>
                    <a:lnT>
                      <a:noFill/>
                    </a:lnT>
                    <a:lnB>
                      <a:noFill/>
                    </a:lnB>
                  </a:tcPr>
                </a:tc>
                <a:extLst>
                  <a:ext uri="{0D108BD9-81ED-4DB2-BD59-A6C34878D82A}">
                    <a16:rowId xmlns:a16="http://schemas.microsoft.com/office/drawing/2014/main" val="3141991373"/>
                  </a:ext>
                </a:extLst>
              </a:tr>
              <a:tr h="300092">
                <a:tc>
                  <a:txBody>
                    <a:bodyPr/>
                    <a:lstStyle/>
                    <a:p>
                      <a:pPr algn="ctr"/>
                      <a:r>
                        <a:rPr lang="en-US" sz="2000" dirty="0"/>
                        <a:t>5</a:t>
                      </a:r>
                    </a:p>
                  </a:txBody>
                  <a:tcPr marL="75023" marR="75023" marT="37512" marB="37512" anchor="ctr">
                    <a:lnL>
                      <a:noFill/>
                    </a:lnL>
                    <a:lnR>
                      <a:noFill/>
                    </a:lnR>
                    <a:lnT>
                      <a:noFill/>
                    </a:lnT>
                    <a:lnB>
                      <a:noFill/>
                    </a:lnB>
                  </a:tcPr>
                </a:tc>
                <a:tc>
                  <a:txBody>
                    <a:bodyPr/>
                    <a:lstStyle/>
                    <a:p>
                      <a:pPr algn="ctr"/>
                      <a:r>
                        <a:rPr lang="en-US" sz="2000"/>
                        <a:t>$5,412</a:t>
                      </a:r>
                    </a:p>
                  </a:txBody>
                  <a:tcPr marL="75023" marR="75023" marT="37512" marB="37512" anchor="ctr">
                    <a:lnL>
                      <a:noFill/>
                    </a:lnL>
                    <a:lnR>
                      <a:noFill/>
                    </a:lnR>
                    <a:lnT>
                      <a:noFill/>
                    </a:lnT>
                    <a:lnB>
                      <a:noFill/>
                    </a:lnB>
                  </a:tcPr>
                </a:tc>
                <a:tc>
                  <a:txBody>
                    <a:bodyPr/>
                    <a:lstStyle/>
                    <a:p>
                      <a:pPr algn="ctr"/>
                      <a:r>
                        <a:rPr lang="en-US" sz="2000" dirty="0"/>
                        <a:t>$64,944</a:t>
                      </a:r>
                    </a:p>
                  </a:txBody>
                  <a:tcPr marL="75023" marR="75023" marT="37512" marB="37512" anchor="ctr">
                    <a:lnL>
                      <a:noFill/>
                    </a:lnL>
                    <a:lnR>
                      <a:noFill/>
                    </a:lnR>
                    <a:lnT>
                      <a:noFill/>
                    </a:lnT>
                    <a:lnB>
                      <a:noFill/>
                    </a:lnB>
                  </a:tcPr>
                </a:tc>
                <a:extLst>
                  <a:ext uri="{0D108BD9-81ED-4DB2-BD59-A6C34878D82A}">
                    <a16:rowId xmlns:a16="http://schemas.microsoft.com/office/drawing/2014/main" val="4173957182"/>
                  </a:ext>
                </a:extLst>
              </a:tr>
              <a:tr h="300092">
                <a:tc>
                  <a:txBody>
                    <a:bodyPr/>
                    <a:lstStyle/>
                    <a:p>
                      <a:pPr algn="ctr"/>
                      <a:r>
                        <a:rPr lang="en-US" sz="2000" dirty="0"/>
                        <a:t>6</a:t>
                      </a:r>
                    </a:p>
                  </a:txBody>
                  <a:tcPr marL="75023" marR="75023" marT="37512" marB="37512" anchor="ctr">
                    <a:lnL>
                      <a:noFill/>
                    </a:lnL>
                    <a:lnR>
                      <a:noFill/>
                    </a:lnR>
                    <a:lnT>
                      <a:noFill/>
                    </a:lnT>
                    <a:lnB>
                      <a:noFill/>
                    </a:lnB>
                  </a:tcPr>
                </a:tc>
                <a:tc>
                  <a:txBody>
                    <a:bodyPr/>
                    <a:lstStyle/>
                    <a:p>
                      <a:pPr algn="ctr"/>
                      <a:r>
                        <a:rPr lang="en-US" sz="2000"/>
                        <a:t>$6,200</a:t>
                      </a:r>
                    </a:p>
                  </a:txBody>
                  <a:tcPr marL="75023" marR="75023" marT="37512" marB="37512" anchor="ctr">
                    <a:lnL>
                      <a:noFill/>
                    </a:lnL>
                    <a:lnR>
                      <a:noFill/>
                    </a:lnR>
                    <a:lnT>
                      <a:noFill/>
                    </a:lnT>
                    <a:lnB>
                      <a:noFill/>
                    </a:lnB>
                  </a:tcPr>
                </a:tc>
                <a:tc>
                  <a:txBody>
                    <a:bodyPr/>
                    <a:lstStyle/>
                    <a:p>
                      <a:pPr algn="ctr"/>
                      <a:r>
                        <a:rPr lang="en-US" sz="2000" dirty="0"/>
                        <a:t>$74,400</a:t>
                      </a:r>
                    </a:p>
                  </a:txBody>
                  <a:tcPr marL="75023" marR="75023" marT="37512" marB="37512" anchor="ctr">
                    <a:lnL>
                      <a:noFill/>
                    </a:lnL>
                    <a:lnR>
                      <a:noFill/>
                    </a:lnR>
                    <a:lnT>
                      <a:noFill/>
                    </a:lnT>
                    <a:lnB>
                      <a:noFill/>
                    </a:lnB>
                  </a:tcPr>
                </a:tc>
                <a:extLst>
                  <a:ext uri="{0D108BD9-81ED-4DB2-BD59-A6C34878D82A}">
                    <a16:rowId xmlns:a16="http://schemas.microsoft.com/office/drawing/2014/main" val="2780998151"/>
                  </a:ext>
                </a:extLst>
              </a:tr>
              <a:tr h="300092">
                <a:tc>
                  <a:txBody>
                    <a:bodyPr/>
                    <a:lstStyle/>
                    <a:p>
                      <a:pPr algn="ctr"/>
                      <a:r>
                        <a:rPr lang="en-US" sz="2000" dirty="0"/>
                        <a:t>7</a:t>
                      </a:r>
                    </a:p>
                  </a:txBody>
                  <a:tcPr marL="75023" marR="75023" marT="37512" marB="37512" anchor="ctr">
                    <a:lnL>
                      <a:noFill/>
                    </a:lnL>
                    <a:lnR>
                      <a:noFill/>
                    </a:lnR>
                    <a:lnT>
                      <a:noFill/>
                    </a:lnT>
                    <a:lnB>
                      <a:noFill/>
                    </a:lnB>
                  </a:tcPr>
                </a:tc>
                <a:tc>
                  <a:txBody>
                    <a:bodyPr/>
                    <a:lstStyle/>
                    <a:p>
                      <a:pPr algn="ctr"/>
                      <a:r>
                        <a:rPr lang="en-US" sz="2000"/>
                        <a:t>$6,986</a:t>
                      </a:r>
                    </a:p>
                  </a:txBody>
                  <a:tcPr marL="75023" marR="75023" marT="37512" marB="37512" anchor="ctr">
                    <a:lnL>
                      <a:noFill/>
                    </a:lnL>
                    <a:lnR>
                      <a:noFill/>
                    </a:lnR>
                    <a:lnT>
                      <a:noFill/>
                    </a:lnT>
                    <a:lnB>
                      <a:noFill/>
                    </a:lnB>
                  </a:tcPr>
                </a:tc>
                <a:tc>
                  <a:txBody>
                    <a:bodyPr/>
                    <a:lstStyle/>
                    <a:p>
                      <a:pPr algn="ctr"/>
                      <a:r>
                        <a:rPr lang="en-US" sz="2000" dirty="0"/>
                        <a:t>$83,832</a:t>
                      </a:r>
                    </a:p>
                  </a:txBody>
                  <a:tcPr marL="75023" marR="75023" marT="37512" marB="37512" anchor="ctr">
                    <a:lnL>
                      <a:noFill/>
                    </a:lnL>
                    <a:lnR>
                      <a:noFill/>
                    </a:lnR>
                    <a:lnT>
                      <a:noFill/>
                    </a:lnT>
                    <a:lnB>
                      <a:noFill/>
                    </a:lnB>
                  </a:tcPr>
                </a:tc>
                <a:extLst>
                  <a:ext uri="{0D108BD9-81ED-4DB2-BD59-A6C34878D82A}">
                    <a16:rowId xmlns:a16="http://schemas.microsoft.com/office/drawing/2014/main" val="1411760118"/>
                  </a:ext>
                </a:extLst>
              </a:tr>
              <a:tr h="300092">
                <a:tc>
                  <a:txBody>
                    <a:bodyPr/>
                    <a:lstStyle/>
                    <a:p>
                      <a:pPr algn="ctr"/>
                      <a:r>
                        <a:rPr lang="en-US" sz="2000" dirty="0"/>
                        <a:t>8</a:t>
                      </a:r>
                    </a:p>
                  </a:txBody>
                  <a:tcPr marL="75023" marR="75023" marT="37512" marB="37512" anchor="ctr">
                    <a:lnL>
                      <a:noFill/>
                    </a:lnL>
                    <a:lnR>
                      <a:noFill/>
                    </a:lnR>
                    <a:lnT>
                      <a:noFill/>
                    </a:lnT>
                    <a:lnB>
                      <a:noFill/>
                    </a:lnB>
                  </a:tcPr>
                </a:tc>
                <a:tc>
                  <a:txBody>
                    <a:bodyPr/>
                    <a:lstStyle/>
                    <a:p>
                      <a:pPr algn="ctr"/>
                      <a:r>
                        <a:rPr lang="en-US" sz="2000" dirty="0"/>
                        <a:t>$7,772</a:t>
                      </a:r>
                    </a:p>
                  </a:txBody>
                  <a:tcPr marL="75023" marR="75023" marT="37512" marB="37512" anchor="ctr">
                    <a:lnL>
                      <a:noFill/>
                    </a:lnL>
                    <a:lnR>
                      <a:noFill/>
                    </a:lnR>
                    <a:lnT>
                      <a:noFill/>
                    </a:lnT>
                    <a:lnB>
                      <a:noFill/>
                    </a:lnB>
                  </a:tcPr>
                </a:tc>
                <a:tc>
                  <a:txBody>
                    <a:bodyPr/>
                    <a:lstStyle/>
                    <a:p>
                      <a:pPr algn="ctr"/>
                      <a:r>
                        <a:rPr lang="en-US" sz="2000" dirty="0"/>
                        <a:t>$93,264</a:t>
                      </a:r>
                    </a:p>
                  </a:txBody>
                  <a:tcPr marL="75023" marR="75023" marT="37512" marB="37512" anchor="ctr">
                    <a:lnL>
                      <a:noFill/>
                    </a:lnL>
                    <a:lnR>
                      <a:noFill/>
                    </a:lnR>
                    <a:lnT>
                      <a:noFill/>
                    </a:lnT>
                    <a:lnB>
                      <a:noFill/>
                    </a:lnB>
                  </a:tcPr>
                </a:tc>
                <a:extLst>
                  <a:ext uri="{0D108BD9-81ED-4DB2-BD59-A6C34878D82A}">
                    <a16:rowId xmlns:a16="http://schemas.microsoft.com/office/drawing/2014/main" val="1708076825"/>
                  </a:ext>
                </a:extLst>
              </a:tr>
              <a:tr h="300092">
                <a:tc>
                  <a:txBody>
                    <a:bodyPr/>
                    <a:lstStyle/>
                    <a:p>
                      <a:pPr algn="ctr"/>
                      <a:r>
                        <a:rPr lang="en-US" sz="2000" dirty="0"/>
                        <a:t>Each Additional</a:t>
                      </a:r>
                    </a:p>
                    <a:p>
                      <a:pPr algn="ctr"/>
                      <a:r>
                        <a:rPr lang="en-US" sz="2000" dirty="0"/>
                        <a:t>Family Member</a:t>
                      </a:r>
                    </a:p>
                    <a:p>
                      <a:pPr algn="ctr"/>
                      <a:endParaRPr lang="en-US" sz="2000" dirty="0"/>
                    </a:p>
                  </a:txBody>
                  <a:tcPr marL="75023" marR="75023" marT="37512" marB="37512" anchor="ctr">
                    <a:lnL>
                      <a:noFill/>
                    </a:lnL>
                    <a:lnR>
                      <a:noFill/>
                    </a:lnR>
                    <a:lnT>
                      <a:noFill/>
                    </a:lnT>
                    <a:lnB>
                      <a:noFill/>
                    </a:lnB>
                  </a:tcPr>
                </a:tc>
                <a:tc>
                  <a:txBody>
                    <a:bodyPr/>
                    <a:lstStyle/>
                    <a:p>
                      <a:pPr algn="ctr"/>
                      <a:r>
                        <a:rPr lang="en-US" sz="2000" dirty="0"/>
                        <a:t>+ $788</a:t>
                      </a:r>
                    </a:p>
                  </a:txBody>
                  <a:tcPr marL="75023" marR="75023" marT="37512" marB="37512" anchor="ctr">
                    <a:lnL>
                      <a:noFill/>
                    </a:lnL>
                    <a:lnR>
                      <a:noFill/>
                    </a:lnR>
                    <a:lnT>
                      <a:noFill/>
                    </a:lnT>
                    <a:lnB>
                      <a:noFill/>
                    </a:lnB>
                  </a:tcPr>
                </a:tc>
                <a:tc>
                  <a:txBody>
                    <a:bodyPr/>
                    <a:lstStyle/>
                    <a:p>
                      <a:pPr algn="ctr"/>
                      <a:r>
                        <a:rPr lang="en-US" sz="2000" dirty="0"/>
                        <a:t>+ 9,456</a:t>
                      </a:r>
                    </a:p>
                  </a:txBody>
                  <a:tcPr marL="75023" marR="75023" marT="37512" marB="37512" anchor="ctr">
                    <a:lnL>
                      <a:noFill/>
                    </a:lnL>
                    <a:lnR>
                      <a:noFill/>
                    </a:lnR>
                    <a:lnT>
                      <a:noFill/>
                    </a:lnT>
                    <a:lnB>
                      <a:noFill/>
                    </a:lnB>
                  </a:tcPr>
                </a:tc>
                <a:extLst>
                  <a:ext uri="{0D108BD9-81ED-4DB2-BD59-A6C34878D82A}">
                    <a16:rowId xmlns:a16="http://schemas.microsoft.com/office/drawing/2014/main" val="4025213006"/>
                  </a:ext>
                </a:extLst>
              </a:tr>
            </a:tbl>
          </a:graphicData>
        </a:graphic>
      </p:graphicFrame>
    </p:spTree>
    <p:extLst>
      <p:ext uri="{BB962C8B-B14F-4D97-AF65-F5344CB8AC3E}">
        <p14:creationId xmlns:p14="http://schemas.microsoft.com/office/powerpoint/2010/main" val="382839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4703F2-05AD-B445-4DA4-8A01E65937E3}"/>
              </a:ext>
            </a:extLst>
          </p:cNvPr>
          <p:cNvSpPr>
            <a:spLocks noGrp="1"/>
          </p:cNvSpPr>
          <p:nvPr>
            <p:ph type="body" sz="half" idx="2"/>
          </p:nvPr>
        </p:nvSpPr>
        <p:spPr>
          <a:xfrm>
            <a:off x="1464939" y="1744825"/>
            <a:ext cx="8210906" cy="4786604"/>
          </a:xfrm>
        </p:spPr>
        <p:txBody>
          <a:bodyPr>
            <a:noAutofit/>
          </a:bodyPr>
          <a:lstStyle/>
          <a:p>
            <a:r>
              <a:rPr lang="en-US" sz="2400" dirty="0"/>
              <a:t>Food Sources Come From</a:t>
            </a:r>
          </a:p>
          <a:p>
            <a:endParaRPr lang="en-US" sz="2400" dirty="0"/>
          </a:p>
          <a:p>
            <a:pPr algn="ctr"/>
            <a:r>
              <a:rPr lang="en-US" sz="2400" dirty="0"/>
              <a:t>The Emergency Food Assistance Program </a:t>
            </a:r>
          </a:p>
          <a:p>
            <a:pPr algn="ctr"/>
            <a:endParaRPr lang="en-US" sz="2400" dirty="0"/>
          </a:p>
          <a:p>
            <a:pPr algn="ctr"/>
            <a:r>
              <a:rPr lang="en-US" sz="2400" dirty="0"/>
              <a:t>Farm Donations</a:t>
            </a:r>
          </a:p>
          <a:p>
            <a:pPr algn="ctr"/>
            <a:endParaRPr lang="en-US" sz="2400" dirty="0"/>
          </a:p>
          <a:p>
            <a:pPr algn="ctr"/>
            <a:r>
              <a:rPr lang="en-US" sz="2400" dirty="0"/>
              <a:t>Commercial Donations</a:t>
            </a:r>
          </a:p>
          <a:p>
            <a:pPr algn="ctr"/>
            <a:endParaRPr lang="en-US" sz="2400" dirty="0"/>
          </a:p>
          <a:p>
            <a:pPr algn="ctr"/>
            <a:r>
              <a:rPr lang="en-US" sz="2400" dirty="0"/>
              <a:t>Private Donations</a:t>
            </a:r>
          </a:p>
        </p:txBody>
      </p:sp>
      <p:sp>
        <p:nvSpPr>
          <p:cNvPr id="7" name="Title 1">
            <a:extLst>
              <a:ext uri="{FF2B5EF4-FFF2-40B4-BE49-F238E27FC236}">
                <a16:creationId xmlns:a16="http://schemas.microsoft.com/office/drawing/2014/main" id="{573F3232-1617-2A8B-F8D3-CA9B65C0F2E9}"/>
              </a:ext>
            </a:extLst>
          </p:cNvPr>
          <p:cNvSpPr txBox="1">
            <a:spLocks/>
          </p:cNvSpPr>
          <p:nvPr/>
        </p:nvSpPr>
        <p:spPr>
          <a:xfrm>
            <a:off x="839788" y="13379"/>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Where We Are…</a:t>
            </a:r>
          </a:p>
        </p:txBody>
      </p:sp>
    </p:spTree>
    <p:extLst>
      <p:ext uri="{BB962C8B-B14F-4D97-AF65-F5344CB8AC3E}">
        <p14:creationId xmlns:p14="http://schemas.microsoft.com/office/powerpoint/2010/main" val="113639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F1924-EC26-4BD9-357D-2E25C1EB32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25" y="0"/>
            <a:ext cx="12020550" cy="6858000"/>
          </a:xfrm>
          <a:prstGeom prst="rect">
            <a:avLst/>
          </a:prstGeom>
        </p:spPr>
      </p:pic>
    </p:spTree>
    <p:extLst>
      <p:ext uri="{BB962C8B-B14F-4D97-AF65-F5344CB8AC3E}">
        <p14:creationId xmlns:p14="http://schemas.microsoft.com/office/powerpoint/2010/main" val="129223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BF2743-151B-50DE-6472-2072B72F1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5143501" cy="6858001"/>
          </a:xfrm>
          <a:prstGeom prst="rect">
            <a:avLst/>
          </a:prstGeom>
        </p:spPr>
      </p:pic>
      <p:pic>
        <p:nvPicPr>
          <p:cNvPr id="10" name="Picture 9">
            <a:extLst>
              <a:ext uri="{FF2B5EF4-FFF2-40B4-BE49-F238E27FC236}">
                <a16:creationId xmlns:a16="http://schemas.microsoft.com/office/drawing/2014/main" id="{E924E757-EAE5-ABE2-4553-F1221F704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0817" y="0"/>
            <a:ext cx="5076066" cy="6858000"/>
          </a:xfrm>
          <a:prstGeom prst="rect">
            <a:avLst/>
          </a:prstGeom>
        </p:spPr>
      </p:pic>
      <p:pic>
        <p:nvPicPr>
          <p:cNvPr id="12" name="Picture 11">
            <a:extLst>
              <a:ext uri="{FF2B5EF4-FFF2-40B4-BE49-F238E27FC236}">
                <a16:creationId xmlns:a16="http://schemas.microsoft.com/office/drawing/2014/main" id="{0CCEEE69-C5E9-E021-6953-61E3D3FD88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883" y="0"/>
            <a:ext cx="3785117" cy="6858000"/>
          </a:xfrm>
          <a:prstGeom prst="rect">
            <a:avLst/>
          </a:prstGeom>
        </p:spPr>
      </p:pic>
    </p:spTree>
    <p:extLst>
      <p:ext uri="{BB962C8B-B14F-4D97-AF65-F5344CB8AC3E}">
        <p14:creationId xmlns:p14="http://schemas.microsoft.com/office/powerpoint/2010/main" val="197704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C954-3A17-47F2-F94E-19A4BD1B3065}"/>
              </a:ext>
            </a:extLst>
          </p:cNvPr>
          <p:cNvSpPr>
            <a:spLocks noGrp="1"/>
          </p:cNvSpPr>
          <p:nvPr>
            <p:ph type="title"/>
          </p:nvPr>
        </p:nvSpPr>
        <p:spPr>
          <a:xfrm>
            <a:off x="839788" y="83678"/>
            <a:ext cx="7655283" cy="1600200"/>
          </a:xfrm>
        </p:spPr>
        <p:txBody>
          <a:bodyPr>
            <a:normAutofit/>
          </a:bodyPr>
          <a:lstStyle/>
          <a:p>
            <a:r>
              <a:rPr lang="en-US" b="1" dirty="0"/>
              <a:t>The Emergency Food Assistance Program </a:t>
            </a:r>
            <a:br>
              <a:rPr lang="en-US" b="1" dirty="0"/>
            </a:br>
            <a:endParaRPr lang="en-US" b="1" dirty="0"/>
          </a:p>
        </p:txBody>
      </p:sp>
      <p:sp>
        <p:nvSpPr>
          <p:cNvPr id="4" name="Text Placeholder 3">
            <a:extLst>
              <a:ext uri="{FF2B5EF4-FFF2-40B4-BE49-F238E27FC236}">
                <a16:creationId xmlns:a16="http://schemas.microsoft.com/office/drawing/2014/main" id="{7A4703F2-05AD-B445-4DA4-8A01E65937E3}"/>
              </a:ext>
            </a:extLst>
          </p:cNvPr>
          <p:cNvSpPr>
            <a:spLocks noGrp="1"/>
          </p:cNvSpPr>
          <p:nvPr>
            <p:ph type="body" sz="half" idx="2"/>
          </p:nvPr>
        </p:nvSpPr>
        <p:spPr>
          <a:xfrm>
            <a:off x="839788" y="1576873"/>
            <a:ext cx="10368986" cy="3620277"/>
          </a:xfrm>
        </p:spPr>
        <p:txBody>
          <a:bodyPr>
            <a:noAutofit/>
          </a:bodyPr>
          <a:lstStyle/>
          <a:p>
            <a:r>
              <a:rPr lang="en-US" sz="2000" dirty="0"/>
              <a:t>This is a USDA funded program.</a:t>
            </a:r>
          </a:p>
          <a:p>
            <a:r>
              <a:rPr lang="en-US" sz="2000" dirty="0"/>
              <a:t>Program is designed to supplement the food needs of low-income households.</a:t>
            </a:r>
          </a:p>
          <a:p>
            <a:r>
              <a:rPr lang="en-US" sz="2000" dirty="0"/>
              <a:t>TEFAP is not intended to be a household’s primary food source.</a:t>
            </a:r>
          </a:p>
          <a:p>
            <a:r>
              <a:rPr lang="en-US" sz="2000" dirty="0"/>
              <a:t>Individuals/Households currently receiving NC Food and Nutrition Services (FNS) are eligible for benefits</a:t>
            </a:r>
            <a:r>
              <a:rPr lang="en-US" sz="2000" b="1" dirty="0"/>
              <a:t>.</a:t>
            </a:r>
          </a:p>
          <a:p>
            <a:r>
              <a:rPr lang="en-US" sz="2000" dirty="0"/>
              <a:t>Individuals/Households whose income is at or below the NC Department of Health &amp; Human Services income poverty guidelines based upon household size and income.</a:t>
            </a:r>
          </a:p>
          <a:p>
            <a:endParaRPr lang="en-US" sz="2000" b="1" dirty="0"/>
          </a:p>
        </p:txBody>
      </p:sp>
      <p:pic>
        <p:nvPicPr>
          <p:cNvPr id="10" name="Picture 9">
            <a:extLst>
              <a:ext uri="{FF2B5EF4-FFF2-40B4-BE49-F238E27FC236}">
                <a16:creationId xmlns:a16="http://schemas.microsoft.com/office/drawing/2014/main" id="{698B3853-8BCF-8021-12AE-19823B166826}"/>
              </a:ext>
            </a:extLst>
          </p:cNvPr>
          <p:cNvPicPr>
            <a:picLocks noChangeAspect="1"/>
          </p:cNvPicPr>
          <p:nvPr/>
        </p:nvPicPr>
        <p:blipFill>
          <a:blip r:embed="rId2"/>
          <a:stretch>
            <a:fillRect/>
          </a:stretch>
        </p:blipFill>
        <p:spPr>
          <a:xfrm>
            <a:off x="1769042" y="4170784"/>
            <a:ext cx="8653916" cy="2687216"/>
          </a:xfrm>
          <a:prstGeom prst="rect">
            <a:avLst/>
          </a:prstGeom>
        </p:spPr>
      </p:pic>
    </p:spTree>
    <p:extLst>
      <p:ext uri="{BB962C8B-B14F-4D97-AF65-F5344CB8AC3E}">
        <p14:creationId xmlns:p14="http://schemas.microsoft.com/office/powerpoint/2010/main" val="386356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4703F2-05AD-B445-4DA4-8A01E65937E3}"/>
              </a:ext>
            </a:extLst>
          </p:cNvPr>
          <p:cNvSpPr>
            <a:spLocks noGrp="1"/>
          </p:cNvSpPr>
          <p:nvPr>
            <p:ph type="body" sz="half" idx="2"/>
          </p:nvPr>
        </p:nvSpPr>
        <p:spPr>
          <a:xfrm>
            <a:off x="1175657" y="1576872"/>
            <a:ext cx="10002416" cy="4898571"/>
          </a:xfrm>
        </p:spPr>
        <p:txBody>
          <a:bodyPr>
            <a:noAutofit/>
          </a:bodyPr>
          <a:lstStyle/>
          <a:p>
            <a:r>
              <a:rPr lang="en-US" sz="2000" dirty="0"/>
              <a:t>Many farmers donate their excess crops through the food bank.</a:t>
            </a:r>
          </a:p>
          <a:p>
            <a:endParaRPr lang="en-US" sz="2000" dirty="0"/>
          </a:p>
          <a:p>
            <a:r>
              <a:rPr lang="en-US" sz="2000" dirty="0"/>
              <a:t>Farmers receive a tax break.</a:t>
            </a:r>
          </a:p>
        </p:txBody>
      </p:sp>
      <p:sp>
        <p:nvSpPr>
          <p:cNvPr id="7" name="Title 1">
            <a:extLst>
              <a:ext uri="{FF2B5EF4-FFF2-40B4-BE49-F238E27FC236}">
                <a16:creationId xmlns:a16="http://schemas.microsoft.com/office/drawing/2014/main" id="{4DC24552-99B4-65E4-EF01-8CFAC56C10AE}"/>
              </a:ext>
            </a:extLst>
          </p:cNvPr>
          <p:cNvSpPr txBox="1">
            <a:spLocks/>
          </p:cNvSpPr>
          <p:nvPr/>
        </p:nvSpPr>
        <p:spPr>
          <a:xfrm>
            <a:off x="839788" y="83678"/>
            <a:ext cx="765528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Farm Donations</a:t>
            </a:r>
            <a:br>
              <a:rPr lang="en-US" b="1" dirty="0"/>
            </a:br>
            <a:endParaRPr lang="en-US" b="1" dirty="0"/>
          </a:p>
        </p:txBody>
      </p:sp>
      <p:pic>
        <p:nvPicPr>
          <p:cNvPr id="15" name="Picture 14">
            <a:extLst>
              <a:ext uri="{FF2B5EF4-FFF2-40B4-BE49-F238E27FC236}">
                <a16:creationId xmlns:a16="http://schemas.microsoft.com/office/drawing/2014/main" id="{9308E20B-D6BD-C20D-FB5E-1EAB5AAC0B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325826"/>
            <a:ext cx="4109884" cy="2158295"/>
          </a:xfrm>
          <a:prstGeom prst="rect">
            <a:avLst/>
          </a:prstGeom>
        </p:spPr>
      </p:pic>
      <p:pic>
        <p:nvPicPr>
          <p:cNvPr id="17" name="Picture 16">
            <a:extLst>
              <a:ext uri="{FF2B5EF4-FFF2-40B4-BE49-F238E27FC236}">
                <a16:creationId xmlns:a16="http://schemas.microsoft.com/office/drawing/2014/main" id="{6730B876-F4BD-1DD8-F0E9-554215123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54903" y="3177072"/>
            <a:ext cx="3972233" cy="2157399"/>
          </a:xfrm>
          <a:prstGeom prst="rect">
            <a:avLst/>
          </a:prstGeom>
        </p:spPr>
      </p:pic>
      <p:pic>
        <p:nvPicPr>
          <p:cNvPr id="19" name="Picture 18">
            <a:extLst>
              <a:ext uri="{FF2B5EF4-FFF2-40B4-BE49-F238E27FC236}">
                <a16:creationId xmlns:a16="http://schemas.microsoft.com/office/drawing/2014/main" id="{7BB3E424-214B-3C95-0EC5-B7FEEEBC33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8495071" y="1925803"/>
            <a:ext cx="3696929" cy="2157400"/>
          </a:xfrm>
          <a:prstGeom prst="rect">
            <a:avLst/>
          </a:prstGeom>
        </p:spPr>
      </p:pic>
    </p:spTree>
    <p:extLst>
      <p:ext uri="{BB962C8B-B14F-4D97-AF65-F5344CB8AC3E}">
        <p14:creationId xmlns:p14="http://schemas.microsoft.com/office/powerpoint/2010/main" val="9163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A0B4-0BC8-4982-0B54-84D76B4950DB}"/>
              </a:ext>
            </a:extLst>
          </p:cNvPr>
          <p:cNvSpPr>
            <a:spLocks noGrp="1"/>
          </p:cNvSpPr>
          <p:nvPr>
            <p:ph type="title"/>
          </p:nvPr>
        </p:nvSpPr>
        <p:spPr/>
        <p:txBody>
          <a:bodyPr/>
          <a:lstStyle/>
          <a:p>
            <a:r>
              <a:rPr lang="en-US" dirty="0"/>
              <a:t>Other Foods</a:t>
            </a:r>
          </a:p>
        </p:txBody>
      </p:sp>
      <p:sp>
        <p:nvSpPr>
          <p:cNvPr id="3" name="Content Placeholder 2">
            <a:extLst>
              <a:ext uri="{FF2B5EF4-FFF2-40B4-BE49-F238E27FC236}">
                <a16:creationId xmlns:a16="http://schemas.microsoft.com/office/drawing/2014/main" id="{0E934368-4193-76BD-1965-F804C7E8F1E1}"/>
              </a:ext>
            </a:extLst>
          </p:cNvPr>
          <p:cNvSpPr>
            <a:spLocks noGrp="1"/>
          </p:cNvSpPr>
          <p:nvPr>
            <p:ph idx="1"/>
          </p:nvPr>
        </p:nvSpPr>
        <p:spPr/>
        <p:txBody>
          <a:bodyPr>
            <a:normAutofit/>
          </a:bodyPr>
          <a:lstStyle/>
          <a:p>
            <a:pPr>
              <a:lnSpc>
                <a:spcPct val="114000"/>
              </a:lnSpc>
              <a:spcBef>
                <a:spcPts val="0"/>
              </a:spcBef>
              <a:spcAft>
                <a:spcPts val="2400"/>
              </a:spcAft>
            </a:pPr>
            <a:r>
              <a:rPr lang="en-US" sz="2000" dirty="0"/>
              <a:t>When insufficient grocery items are not provided through the main suppliers, we will purchase additional food when funds are available.</a:t>
            </a:r>
          </a:p>
          <a:p>
            <a:pPr>
              <a:lnSpc>
                <a:spcPct val="114000"/>
              </a:lnSpc>
              <a:spcBef>
                <a:spcPts val="0"/>
              </a:spcBef>
              <a:spcAft>
                <a:spcPts val="2400"/>
              </a:spcAft>
            </a:pPr>
            <a:r>
              <a:rPr lang="en-US" sz="2000" dirty="0"/>
              <a:t>For the past couple years, we have seen an absence of milk, cheese, eggs, peanut butter, and various other proteins.</a:t>
            </a:r>
          </a:p>
        </p:txBody>
      </p:sp>
    </p:spTree>
    <p:extLst>
      <p:ext uri="{BB962C8B-B14F-4D97-AF65-F5344CB8AC3E}">
        <p14:creationId xmlns:p14="http://schemas.microsoft.com/office/powerpoint/2010/main" val="426241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56607E-531A-73E8-9A39-1B116054D62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73489" y="826812"/>
            <a:ext cx="5645021" cy="7846225"/>
          </a:xfrm>
        </p:spPr>
      </p:pic>
      <p:sp>
        <p:nvSpPr>
          <p:cNvPr id="2" name="Title 1">
            <a:extLst>
              <a:ext uri="{FF2B5EF4-FFF2-40B4-BE49-F238E27FC236}">
                <a16:creationId xmlns:a16="http://schemas.microsoft.com/office/drawing/2014/main" id="{CB75A5E7-1A4D-8D98-B024-8FB270D869B6}"/>
              </a:ext>
            </a:extLst>
          </p:cNvPr>
          <p:cNvSpPr>
            <a:spLocks noGrp="1"/>
          </p:cNvSpPr>
          <p:nvPr>
            <p:ph type="title"/>
          </p:nvPr>
        </p:nvSpPr>
        <p:spPr>
          <a:xfrm>
            <a:off x="838200" y="0"/>
            <a:ext cx="10515600" cy="1325563"/>
          </a:xfrm>
        </p:spPr>
        <p:txBody>
          <a:bodyPr/>
          <a:lstStyle/>
          <a:p>
            <a:r>
              <a:rPr lang="en-US" dirty="0"/>
              <a:t>New Bern Food Bank Prices – In your packet</a:t>
            </a:r>
          </a:p>
        </p:txBody>
      </p:sp>
    </p:spTree>
    <p:extLst>
      <p:ext uri="{BB962C8B-B14F-4D97-AF65-F5344CB8AC3E}">
        <p14:creationId xmlns:p14="http://schemas.microsoft.com/office/powerpoint/2010/main" val="365137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5714E-35F7-C621-1F9A-9D6BDA27BF63}"/>
              </a:ext>
            </a:extLst>
          </p:cNvPr>
          <p:cNvSpPr>
            <a:spLocks noGrp="1"/>
          </p:cNvSpPr>
          <p:nvPr>
            <p:ph type="title"/>
          </p:nvPr>
        </p:nvSpPr>
        <p:spPr/>
        <p:txBody>
          <a:bodyPr/>
          <a:lstStyle/>
          <a:p>
            <a:pPr algn="ctr"/>
            <a:r>
              <a:rPr lang="en-US" b="1" dirty="0"/>
              <a:t>We offer free clothing to our guests.</a:t>
            </a:r>
            <a:br>
              <a:rPr lang="en-US" b="1" dirty="0"/>
            </a:br>
            <a:endParaRPr lang="en-US" b="1" dirty="0"/>
          </a:p>
        </p:txBody>
      </p:sp>
      <p:pic>
        <p:nvPicPr>
          <p:cNvPr id="8" name="Content Placeholder 7">
            <a:extLst>
              <a:ext uri="{FF2B5EF4-FFF2-40B4-BE49-F238E27FC236}">
                <a16:creationId xmlns:a16="http://schemas.microsoft.com/office/drawing/2014/main" id="{DFEB87A4-A1F7-3EE4-3C8E-822B58E6786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183188" y="989112"/>
            <a:ext cx="6172200" cy="4870251"/>
          </a:xfrm>
        </p:spPr>
      </p:pic>
      <p:sp>
        <p:nvSpPr>
          <p:cNvPr id="6" name="Text Placeholder 5">
            <a:extLst>
              <a:ext uri="{FF2B5EF4-FFF2-40B4-BE49-F238E27FC236}">
                <a16:creationId xmlns:a16="http://schemas.microsoft.com/office/drawing/2014/main" id="{FFBE77DE-B1E1-C161-B65A-38B392B9DB40}"/>
              </a:ext>
            </a:extLst>
          </p:cNvPr>
          <p:cNvSpPr>
            <a:spLocks noGrp="1"/>
          </p:cNvSpPr>
          <p:nvPr>
            <p:ph type="body" sz="half" idx="2"/>
          </p:nvPr>
        </p:nvSpPr>
        <p:spPr/>
        <p:txBody>
          <a:bodyPr>
            <a:normAutofit lnSpcReduction="10000"/>
          </a:bodyPr>
          <a:lstStyle/>
          <a:p>
            <a:r>
              <a:rPr lang="en-US" sz="2000" dirty="0"/>
              <a:t>This is </a:t>
            </a:r>
            <a:r>
              <a:rPr lang="en-US" sz="2000" dirty="0" err="1"/>
              <a:t>Darline</a:t>
            </a:r>
            <a:r>
              <a:rPr lang="en-US" sz="2000" dirty="0"/>
              <a:t>. She is a long time volunteer that runs our free clothing boutique.  She makes sure that all the clothes donated are clean and in good shape.</a:t>
            </a:r>
          </a:p>
          <a:p>
            <a:r>
              <a:rPr lang="en-US" sz="2000" dirty="0"/>
              <a:t>We want our guest to feel valued as they shop from our clothing boutique.</a:t>
            </a:r>
          </a:p>
          <a:p>
            <a:r>
              <a:rPr lang="en-US" sz="2000" dirty="0"/>
              <a:t>We are not currently receiving any more adult clothing but are looking for </a:t>
            </a:r>
            <a:r>
              <a:rPr lang="en-US" sz="2000" b="1" dirty="0"/>
              <a:t>children’s clothes for school and infants and will later be collecting coats for Winter.</a:t>
            </a:r>
          </a:p>
        </p:txBody>
      </p:sp>
    </p:spTree>
    <p:extLst>
      <p:ext uri="{BB962C8B-B14F-4D97-AF65-F5344CB8AC3E}">
        <p14:creationId xmlns:p14="http://schemas.microsoft.com/office/powerpoint/2010/main" val="709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7B9B35-813D-B7FD-D9D6-5773784F9175}"/>
              </a:ext>
            </a:extLst>
          </p:cNvPr>
          <p:cNvSpPr>
            <a:spLocks noGrp="1"/>
          </p:cNvSpPr>
          <p:nvPr>
            <p:ph type="subTitle" idx="1"/>
          </p:nvPr>
        </p:nvSpPr>
        <p:spPr>
          <a:xfrm>
            <a:off x="1327355" y="2057400"/>
            <a:ext cx="9537290" cy="3696205"/>
          </a:xfrm>
        </p:spPr>
        <p:txBody>
          <a:bodyPr>
            <a:noAutofit/>
          </a:bodyPr>
          <a:lstStyle/>
          <a:p>
            <a:endParaRPr lang="en-US" sz="3200" dirty="0"/>
          </a:p>
          <a:p>
            <a:r>
              <a:rPr lang="en-US" sz="3200" dirty="0"/>
              <a:t>Who we are</a:t>
            </a:r>
          </a:p>
          <a:p>
            <a:endParaRPr lang="en-US" sz="3200" dirty="0"/>
          </a:p>
          <a:p>
            <a:r>
              <a:rPr lang="en-US" sz="3200" dirty="0"/>
              <a:t>Where we are </a:t>
            </a:r>
          </a:p>
          <a:p>
            <a:endParaRPr lang="en-US" sz="3200" dirty="0"/>
          </a:p>
          <a:p>
            <a:r>
              <a:rPr lang="en-US" sz="3200" dirty="0"/>
              <a:t>Where we want to be</a:t>
            </a:r>
          </a:p>
        </p:txBody>
      </p:sp>
      <p:sp>
        <p:nvSpPr>
          <p:cNvPr id="9" name="Title 1">
            <a:extLst>
              <a:ext uri="{FF2B5EF4-FFF2-40B4-BE49-F238E27FC236}">
                <a16:creationId xmlns:a16="http://schemas.microsoft.com/office/drawing/2014/main" id="{B9206076-BDB3-5974-CE3D-B4268553118F}"/>
              </a:ext>
            </a:extLst>
          </p:cNvPr>
          <p:cNvSpPr txBox="1">
            <a:spLocks/>
          </p:cNvSpPr>
          <p:nvPr/>
        </p:nvSpPr>
        <p:spPr>
          <a:xfrm>
            <a:off x="839788" y="457200"/>
            <a:ext cx="9537290" cy="1600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Feed Craven Food Pantry</a:t>
            </a:r>
            <a:br>
              <a:rPr lang="en-US" b="1" dirty="0"/>
            </a:br>
            <a:endParaRPr lang="en-US" b="1" dirty="0"/>
          </a:p>
        </p:txBody>
      </p:sp>
    </p:spTree>
    <p:extLst>
      <p:ext uri="{BB962C8B-B14F-4D97-AF65-F5344CB8AC3E}">
        <p14:creationId xmlns:p14="http://schemas.microsoft.com/office/powerpoint/2010/main" val="420328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241D170-DD77-60B4-B279-A262045F78F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9878" y="3804"/>
            <a:ext cx="4627984" cy="6854196"/>
          </a:xfrm>
        </p:spPr>
      </p:pic>
      <p:pic>
        <p:nvPicPr>
          <p:cNvPr id="15" name="Picture 14">
            <a:extLst>
              <a:ext uri="{FF2B5EF4-FFF2-40B4-BE49-F238E27FC236}">
                <a16:creationId xmlns:a16="http://schemas.microsoft.com/office/drawing/2014/main" id="{93268893-F2E6-AC37-B445-977E7D49E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6776" y="0"/>
            <a:ext cx="6225346" cy="6858000"/>
          </a:xfrm>
          <a:prstGeom prst="rect">
            <a:avLst/>
          </a:prstGeom>
        </p:spPr>
      </p:pic>
    </p:spTree>
    <p:extLst>
      <p:ext uri="{BB962C8B-B14F-4D97-AF65-F5344CB8AC3E}">
        <p14:creationId xmlns:p14="http://schemas.microsoft.com/office/powerpoint/2010/main" val="163845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697569-4F7B-A599-0363-EADB0B3171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0890" y="-102636"/>
            <a:ext cx="5143500" cy="7109926"/>
          </a:xfrm>
          <a:prstGeom prst="rect">
            <a:avLst/>
          </a:prstGeom>
        </p:spPr>
      </p:pic>
      <p:pic>
        <p:nvPicPr>
          <p:cNvPr id="13" name="Picture 12">
            <a:extLst>
              <a:ext uri="{FF2B5EF4-FFF2-40B4-BE49-F238E27FC236}">
                <a16:creationId xmlns:a16="http://schemas.microsoft.com/office/drawing/2014/main" id="{F8D546B7-3896-AE9B-D472-0A047B5AA4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2764" y="-74645"/>
            <a:ext cx="4177004" cy="6932645"/>
          </a:xfrm>
          <a:prstGeom prst="rect">
            <a:avLst/>
          </a:prstGeom>
        </p:spPr>
      </p:pic>
      <p:pic>
        <p:nvPicPr>
          <p:cNvPr id="15" name="Picture 14">
            <a:extLst>
              <a:ext uri="{FF2B5EF4-FFF2-40B4-BE49-F238E27FC236}">
                <a16:creationId xmlns:a16="http://schemas.microsoft.com/office/drawing/2014/main" id="{D6D1ECF6-D3F8-0FB9-47DC-C8E1C5896C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2245" y="-93306"/>
            <a:ext cx="4982546" cy="7035281"/>
          </a:xfrm>
          <a:prstGeom prst="rect">
            <a:avLst/>
          </a:prstGeom>
        </p:spPr>
      </p:pic>
    </p:spTree>
    <p:extLst>
      <p:ext uri="{BB962C8B-B14F-4D97-AF65-F5344CB8AC3E}">
        <p14:creationId xmlns:p14="http://schemas.microsoft.com/office/powerpoint/2010/main" val="126653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7514-C793-0F35-53BD-6C6A8EF33034}"/>
              </a:ext>
            </a:extLst>
          </p:cNvPr>
          <p:cNvSpPr>
            <a:spLocks noGrp="1"/>
          </p:cNvSpPr>
          <p:nvPr>
            <p:ph type="title"/>
          </p:nvPr>
        </p:nvSpPr>
        <p:spPr>
          <a:xfrm>
            <a:off x="838200" y="34924"/>
            <a:ext cx="10515600" cy="1325563"/>
          </a:xfrm>
        </p:spPr>
        <p:txBody>
          <a:bodyPr/>
          <a:lstStyle/>
          <a:p>
            <a:r>
              <a:rPr lang="en-US" dirty="0"/>
              <a:t>Guest Stories</a:t>
            </a:r>
          </a:p>
        </p:txBody>
      </p:sp>
      <p:pic>
        <p:nvPicPr>
          <p:cNvPr id="6" name="Content Placeholder 5">
            <a:extLst>
              <a:ext uri="{FF2B5EF4-FFF2-40B4-BE49-F238E27FC236}">
                <a16:creationId xmlns:a16="http://schemas.microsoft.com/office/drawing/2014/main" id="{C171C7AD-22C5-003F-3FF6-1A8840DFEA56}"/>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838200" y="1360487"/>
            <a:ext cx="5759768" cy="4799807"/>
          </a:xfrm>
        </p:spPr>
      </p:pic>
      <p:sp>
        <p:nvSpPr>
          <p:cNvPr id="4" name="Content Placeholder 3">
            <a:extLst>
              <a:ext uri="{FF2B5EF4-FFF2-40B4-BE49-F238E27FC236}">
                <a16:creationId xmlns:a16="http://schemas.microsoft.com/office/drawing/2014/main" id="{DE33721D-15BF-95BE-0ED1-E850AEFEA299}"/>
              </a:ext>
            </a:extLst>
          </p:cNvPr>
          <p:cNvSpPr>
            <a:spLocks noGrp="1"/>
          </p:cNvSpPr>
          <p:nvPr>
            <p:ph sz="half" idx="2"/>
          </p:nvPr>
        </p:nvSpPr>
        <p:spPr>
          <a:xfrm>
            <a:off x="6727370" y="1377156"/>
            <a:ext cx="4626429" cy="4799807"/>
          </a:xfrm>
        </p:spPr>
        <p:txBody>
          <a:bodyPr>
            <a:normAutofit fontScale="92500"/>
          </a:bodyPr>
          <a:lstStyle/>
          <a:p>
            <a:r>
              <a:rPr lang="en-US" dirty="0"/>
              <a:t>We have a full house every time! </a:t>
            </a:r>
          </a:p>
          <a:p>
            <a:r>
              <a:rPr lang="en-US" dirty="0"/>
              <a:t>Sometimes guests come in with sad faces because they are afraid they aren’t going to make it through the month, and we LOVE seeing them leave with a happy smile!</a:t>
            </a:r>
          </a:p>
          <a:p>
            <a:r>
              <a:rPr lang="en-US" dirty="0"/>
              <a:t>Look at all those babies!</a:t>
            </a:r>
          </a:p>
          <a:p>
            <a:r>
              <a:rPr lang="en-US" dirty="0"/>
              <a:t>We love to get to know our guests too.  They become family.</a:t>
            </a:r>
          </a:p>
        </p:txBody>
      </p:sp>
    </p:spTree>
    <p:extLst>
      <p:ext uri="{BB962C8B-B14F-4D97-AF65-F5344CB8AC3E}">
        <p14:creationId xmlns:p14="http://schemas.microsoft.com/office/powerpoint/2010/main" val="182007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8D98-0D59-619D-E067-61DE70C4481B}"/>
              </a:ext>
            </a:extLst>
          </p:cNvPr>
          <p:cNvSpPr>
            <a:spLocks noGrp="1"/>
          </p:cNvSpPr>
          <p:nvPr>
            <p:ph type="title"/>
          </p:nvPr>
        </p:nvSpPr>
        <p:spPr>
          <a:xfrm>
            <a:off x="838200" y="34924"/>
            <a:ext cx="10515600" cy="1325563"/>
          </a:xfrm>
        </p:spPr>
        <p:txBody>
          <a:bodyPr/>
          <a:lstStyle/>
          <a:p>
            <a:r>
              <a:rPr lang="en-US" dirty="0"/>
              <a:t>Guest Stories</a:t>
            </a:r>
          </a:p>
        </p:txBody>
      </p:sp>
      <p:pic>
        <p:nvPicPr>
          <p:cNvPr id="6" name="Content Placeholder 5">
            <a:extLst>
              <a:ext uri="{FF2B5EF4-FFF2-40B4-BE49-F238E27FC236}">
                <a16:creationId xmlns:a16="http://schemas.microsoft.com/office/drawing/2014/main" id="{6FE5519D-9D31-02D3-C379-76395A57059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140874"/>
            <a:ext cx="5181600" cy="4318000"/>
          </a:xfrm>
        </p:spPr>
      </p:pic>
      <p:sp>
        <p:nvSpPr>
          <p:cNvPr id="4" name="Content Placeholder 3">
            <a:extLst>
              <a:ext uri="{FF2B5EF4-FFF2-40B4-BE49-F238E27FC236}">
                <a16:creationId xmlns:a16="http://schemas.microsoft.com/office/drawing/2014/main" id="{6272C64A-2A18-4219-E011-9D0BA53AFBE6}"/>
              </a:ext>
            </a:extLst>
          </p:cNvPr>
          <p:cNvSpPr>
            <a:spLocks noGrp="1"/>
          </p:cNvSpPr>
          <p:nvPr>
            <p:ph sz="half" idx="2"/>
          </p:nvPr>
        </p:nvSpPr>
        <p:spPr>
          <a:xfrm>
            <a:off x="685800" y="995201"/>
            <a:ext cx="10515600" cy="1001550"/>
          </a:xfrm>
        </p:spPr>
        <p:txBody>
          <a:bodyPr/>
          <a:lstStyle/>
          <a:p>
            <a:r>
              <a:rPr lang="en-US" dirty="0"/>
              <a:t>We like to offer snacks and socialize with our guests while they wait for their baskets to be filled.</a:t>
            </a:r>
          </a:p>
          <a:p>
            <a:endParaRPr lang="en-US" dirty="0"/>
          </a:p>
        </p:txBody>
      </p:sp>
      <p:pic>
        <p:nvPicPr>
          <p:cNvPr id="8" name="Picture 7">
            <a:extLst>
              <a:ext uri="{FF2B5EF4-FFF2-40B4-BE49-F238E27FC236}">
                <a16:creationId xmlns:a16="http://schemas.microsoft.com/office/drawing/2014/main" id="{94529AE4-BEF3-1468-6F29-49ADE39F0F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63478" y="2140874"/>
            <a:ext cx="5430416" cy="4279901"/>
          </a:xfrm>
          <a:prstGeom prst="rect">
            <a:avLst/>
          </a:prstGeom>
        </p:spPr>
      </p:pic>
    </p:spTree>
    <p:extLst>
      <p:ext uri="{BB962C8B-B14F-4D97-AF65-F5344CB8AC3E}">
        <p14:creationId xmlns:p14="http://schemas.microsoft.com/office/powerpoint/2010/main" val="109150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7F67-48C2-28B2-75FC-A4FD89A0752D}"/>
              </a:ext>
            </a:extLst>
          </p:cNvPr>
          <p:cNvSpPr>
            <a:spLocks noGrp="1"/>
          </p:cNvSpPr>
          <p:nvPr>
            <p:ph type="title"/>
          </p:nvPr>
        </p:nvSpPr>
        <p:spPr/>
        <p:txBody>
          <a:bodyPr/>
          <a:lstStyle/>
          <a:p>
            <a:r>
              <a:rPr lang="en-US" dirty="0"/>
              <a:t>Guest Stories</a:t>
            </a:r>
          </a:p>
        </p:txBody>
      </p:sp>
      <p:sp>
        <p:nvSpPr>
          <p:cNvPr id="4" name="Content Placeholder 3">
            <a:extLst>
              <a:ext uri="{FF2B5EF4-FFF2-40B4-BE49-F238E27FC236}">
                <a16:creationId xmlns:a16="http://schemas.microsoft.com/office/drawing/2014/main" id="{B5E83FCC-DC42-10BC-33E2-2571B4FEFE7C}"/>
              </a:ext>
            </a:extLst>
          </p:cNvPr>
          <p:cNvSpPr>
            <a:spLocks noGrp="1"/>
          </p:cNvSpPr>
          <p:nvPr>
            <p:ph sz="half" idx="2"/>
          </p:nvPr>
        </p:nvSpPr>
        <p:spPr/>
        <p:txBody>
          <a:bodyPr>
            <a:normAutofit fontScale="77500" lnSpcReduction="20000"/>
          </a:bodyPr>
          <a:lstStyle/>
          <a:p>
            <a:pPr>
              <a:lnSpc>
                <a:spcPct val="114000"/>
              </a:lnSpc>
              <a:spcBef>
                <a:spcPts val="0"/>
              </a:spcBef>
              <a:spcAft>
                <a:spcPts val="1800"/>
              </a:spcAft>
            </a:pPr>
            <a:r>
              <a:rPr lang="en-US" sz="3800" dirty="0"/>
              <a:t>We offer a church service for those who wish to attend. </a:t>
            </a:r>
          </a:p>
          <a:p>
            <a:pPr>
              <a:lnSpc>
                <a:spcPct val="114000"/>
              </a:lnSpc>
              <a:spcBef>
                <a:spcPts val="0"/>
              </a:spcBef>
              <a:spcAft>
                <a:spcPts val="1800"/>
              </a:spcAft>
            </a:pPr>
            <a:r>
              <a:rPr lang="en-US" sz="3800" dirty="0"/>
              <a:t> We like to offer to not only fill their tummy’s, we like to feed their souls.  </a:t>
            </a:r>
          </a:p>
          <a:p>
            <a:pPr>
              <a:lnSpc>
                <a:spcPct val="114000"/>
              </a:lnSpc>
              <a:spcBef>
                <a:spcPts val="0"/>
              </a:spcBef>
              <a:spcAft>
                <a:spcPts val="1800"/>
              </a:spcAft>
            </a:pPr>
            <a:r>
              <a:rPr lang="en-US" sz="3800" dirty="0"/>
              <a:t>Many ask for prayer.</a:t>
            </a:r>
          </a:p>
          <a:p>
            <a:pPr>
              <a:lnSpc>
                <a:spcPct val="114000"/>
              </a:lnSpc>
              <a:spcBef>
                <a:spcPts val="0"/>
              </a:spcBef>
              <a:spcAft>
                <a:spcPts val="1800"/>
              </a:spcAft>
            </a:pPr>
            <a:r>
              <a:rPr lang="en-US" sz="3800" dirty="0"/>
              <a:t>Many have experienced healing miracles.</a:t>
            </a:r>
          </a:p>
          <a:p>
            <a:pPr marL="0" indent="0">
              <a:buNone/>
            </a:pPr>
            <a:endParaRPr lang="en-US" dirty="0"/>
          </a:p>
          <a:p>
            <a:endParaRPr lang="en-US" dirty="0"/>
          </a:p>
        </p:txBody>
      </p:sp>
      <p:pic>
        <p:nvPicPr>
          <p:cNvPr id="8" name="Picture 7">
            <a:extLst>
              <a:ext uri="{FF2B5EF4-FFF2-40B4-BE49-F238E27FC236}">
                <a16:creationId xmlns:a16="http://schemas.microsoft.com/office/drawing/2014/main" id="{4D7C13B2-A259-A8FC-4F1E-123C3A0D8F6B}"/>
              </a:ext>
            </a:extLst>
          </p:cNvPr>
          <p:cNvPicPr>
            <a:picLocks noChangeAspect="1"/>
          </p:cNvPicPr>
          <p:nvPr/>
        </p:nvPicPr>
        <p:blipFill>
          <a:blip r:embed="rId2"/>
          <a:stretch>
            <a:fillRect/>
          </a:stretch>
        </p:blipFill>
        <p:spPr>
          <a:xfrm>
            <a:off x="995635" y="1690688"/>
            <a:ext cx="4845328" cy="4500530"/>
          </a:xfrm>
          <a:prstGeom prst="rect">
            <a:avLst/>
          </a:prstGeom>
        </p:spPr>
      </p:pic>
    </p:spTree>
    <p:extLst>
      <p:ext uri="{BB962C8B-B14F-4D97-AF65-F5344CB8AC3E}">
        <p14:creationId xmlns:p14="http://schemas.microsoft.com/office/powerpoint/2010/main" val="311090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D5E8-4F2C-C79E-CD82-190D5CD13AC5}"/>
              </a:ext>
            </a:extLst>
          </p:cNvPr>
          <p:cNvSpPr>
            <a:spLocks noGrp="1"/>
          </p:cNvSpPr>
          <p:nvPr>
            <p:ph type="title"/>
          </p:nvPr>
        </p:nvSpPr>
        <p:spPr>
          <a:xfrm>
            <a:off x="838200" y="113198"/>
            <a:ext cx="10515600" cy="1325563"/>
          </a:xfrm>
        </p:spPr>
        <p:txBody>
          <a:bodyPr/>
          <a:lstStyle/>
          <a:p>
            <a:r>
              <a:rPr lang="en-US" dirty="0"/>
              <a:t>Guest Stories</a:t>
            </a:r>
          </a:p>
        </p:txBody>
      </p:sp>
      <p:sp>
        <p:nvSpPr>
          <p:cNvPr id="3" name="Content Placeholder 2">
            <a:extLst>
              <a:ext uri="{FF2B5EF4-FFF2-40B4-BE49-F238E27FC236}">
                <a16:creationId xmlns:a16="http://schemas.microsoft.com/office/drawing/2014/main" id="{28714F21-25AE-8D3E-8654-D22E6D5B3553}"/>
              </a:ext>
            </a:extLst>
          </p:cNvPr>
          <p:cNvSpPr>
            <a:spLocks noGrp="1"/>
          </p:cNvSpPr>
          <p:nvPr>
            <p:ph sz="half" idx="1"/>
          </p:nvPr>
        </p:nvSpPr>
        <p:spPr>
          <a:xfrm>
            <a:off x="838200" y="1825625"/>
            <a:ext cx="3771121" cy="4351338"/>
          </a:xfrm>
        </p:spPr>
        <p:txBody>
          <a:bodyPr>
            <a:noAutofit/>
          </a:bodyPr>
          <a:lstStyle/>
          <a:p>
            <a:r>
              <a:rPr lang="en-US" sz="2200" dirty="0"/>
              <a:t>From a grandma:</a:t>
            </a:r>
          </a:p>
          <a:p>
            <a:pPr marL="0" indent="0">
              <a:buNone/>
            </a:pPr>
            <a:r>
              <a:rPr lang="en-US" sz="2200" dirty="0"/>
              <a:t>“Tonight was amazing. My 9 </a:t>
            </a:r>
            <a:r>
              <a:rPr lang="en-US" sz="2200" dirty="0" err="1"/>
              <a:t>yr</a:t>
            </a:r>
            <a:r>
              <a:rPr lang="en-US" sz="2200" dirty="0"/>
              <a:t> old grandson took a step of faith and went up and got healed tonight.  He got hurt a few days ago, he hurt his leg real bad, been hurting so much he couldn’t walk or move on it.  After someone prayed for him, he was jumping up and down on it and he was good as new!  Thank you for doing this service for our area.”</a:t>
            </a:r>
          </a:p>
        </p:txBody>
      </p:sp>
      <p:sp>
        <p:nvSpPr>
          <p:cNvPr id="4" name="Content Placeholder 3">
            <a:extLst>
              <a:ext uri="{FF2B5EF4-FFF2-40B4-BE49-F238E27FC236}">
                <a16:creationId xmlns:a16="http://schemas.microsoft.com/office/drawing/2014/main" id="{10838182-D032-A257-C6D8-799EBCCB9B50}"/>
              </a:ext>
            </a:extLst>
          </p:cNvPr>
          <p:cNvSpPr>
            <a:spLocks noGrp="1"/>
          </p:cNvSpPr>
          <p:nvPr>
            <p:ph sz="half" idx="2"/>
          </p:nvPr>
        </p:nvSpPr>
        <p:spPr>
          <a:xfrm>
            <a:off x="5001208" y="1519302"/>
            <a:ext cx="6352592" cy="4963983"/>
          </a:xfrm>
        </p:spPr>
        <p:txBody>
          <a:bodyPr>
            <a:noAutofit/>
          </a:bodyPr>
          <a:lstStyle/>
          <a:p>
            <a:r>
              <a:rPr lang="en-US" sz="2200" dirty="0"/>
              <a:t>One man had been looking for a job and was able to find one.  We gave him a referral for installers position that was hiring and he got the job! He is sharing the opportunity with his friends.  We had been praying for him for sometime to find work and he was so grateful his prayers were answered.  He said it was faith building for him.</a:t>
            </a:r>
          </a:p>
          <a:p>
            <a:endParaRPr lang="en-US" sz="2200" dirty="0"/>
          </a:p>
          <a:p>
            <a:r>
              <a:rPr lang="en-US" sz="2200" dirty="0"/>
              <a:t>One woman was sitting in the sanctuary and this was her 1</a:t>
            </a:r>
            <a:r>
              <a:rPr lang="en-US" sz="2200" baseline="30000" dirty="0"/>
              <a:t>st</a:t>
            </a:r>
            <a:r>
              <a:rPr lang="en-US" sz="2200" dirty="0"/>
              <a:t> time back in church since her mother passed away many years ago.  She said she was so blessed by the service and the food. She is the sole provider for a family of 4 and doesn’t make much money.  She said she was definitely coming back and will tell her friends.</a:t>
            </a:r>
          </a:p>
        </p:txBody>
      </p:sp>
    </p:spTree>
    <p:extLst>
      <p:ext uri="{BB962C8B-B14F-4D97-AF65-F5344CB8AC3E}">
        <p14:creationId xmlns:p14="http://schemas.microsoft.com/office/powerpoint/2010/main" val="423423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E10A-E15D-BA3F-6111-B6F74FA192C1}"/>
              </a:ext>
            </a:extLst>
          </p:cNvPr>
          <p:cNvSpPr>
            <a:spLocks noGrp="1"/>
          </p:cNvSpPr>
          <p:nvPr>
            <p:ph type="title"/>
          </p:nvPr>
        </p:nvSpPr>
        <p:spPr/>
        <p:txBody>
          <a:bodyPr/>
          <a:lstStyle/>
          <a:p>
            <a:r>
              <a:rPr lang="en-US" dirty="0"/>
              <a:t>Guest Stories</a:t>
            </a:r>
          </a:p>
        </p:txBody>
      </p:sp>
      <p:sp>
        <p:nvSpPr>
          <p:cNvPr id="3" name="Content Placeholder 2">
            <a:extLst>
              <a:ext uri="{FF2B5EF4-FFF2-40B4-BE49-F238E27FC236}">
                <a16:creationId xmlns:a16="http://schemas.microsoft.com/office/drawing/2014/main" id="{CA3D4414-574C-0838-8405-B65BF2374C1C}"/>
              </a:ext>
            </a:extLst>
          </p:cNvPr>
          <p:cNvSpPr>
            <a:spLocks noGrp="1"/>
          </p:cNvSpPr>
          <p:nvPr>
            <p:ph sz="half" idx="1"/>
          </p:nvPr>
        </p:nvSpPr>
        <p:spPr/>
        <p:txBody>
          <a:bodyPr/>
          <a:lstStyle/>
          <a:p>
            <a:r>
              <a:rPr lang="en-US" dirty="0"/>
              <a:t>A granddaughter was so grateful to be able to get both of her grandma’s some much needed new pants.  </a:t>
            </a:r>
          </a:p>
          <a:p>
            <a:endParaRPr lang="en-US" dirty="0"/>
          </a:p>
          <a:p>
            <a:r>
              <a:rPr lang="en-US" dirty="0"/>
              <a:t>Our guests continue to thank us for making them feel welcome, loved and valued.  We truly are a family and it shows.</a:t>
            </a:r>
          </a:p>
          <a:p>
            <a:endParaRPr lang="en-US" dirty="0"/>
          </a:p>
          <a:p>
            <a:endParaRPr lang="en-US" dirty="0"/>
          </a:p>
        </p:txBody>
      </p:sp>
      <p:pic>
        <p:nvPicPr>
          <p:cNvPr id="6" name="Content Placeholder 5">
            <a:extLst>
              <a:ext uri="{FF2B5EF4-FFF2-40B4-BE49-F238E27FC236}">
                <a16:creationId xmlns:a16="http://schemas.microsoft.com/office/drawing/2014/main" id="{586604C9-16B9-8BC9-4F50-F53107D666A6}"/>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025951" y="1509791"/>
            <a:ext cx="3889310" cy="4667172"/>
          </a:xfrm>
        </p:spPr>
      </p:pic>
    </p:spTree>
    <p:extLst>
      <p:ext uri="{BB962C8B-B14F-4D97-AF65-F5344CB8AC3E}">
        <p14:creationId xmlns:p14="http://schemas.microsoft.com/office/powerpoint/2010/main" val="178884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67E2-4235-3808-D383-D15DABDF24F8}"/>
              </a:ext>
            </a:extLst>
          </p:cNvPr>
          <p:cNvSpPr>
            <a:spLocks noGrp="1"/>
          </p:cNvSpPr>
          <p:nvPr>
            <p:ph type="title"/>
          </p:nvPr>
        </p:nvSpPr>
        <p:spPr/>
        <p:txBody>
          <a:bodyPr/>
          <a:lstStyle/>
          <a:p>
            <a:r>
              <a:rPr lang="en-US" dirty="0"/>
              <a:t>What a typical distribution looks like…</a:t>
            </a:r>
          </a:p>
        </p:txBody>
      </p:sp>
      <p:sp>
        <p:nvSpPr>
          <p:cNvPr id="3" name="Content Placeholder 2">
            <a:extLst>
              <a:ext uri="{FF2B5EF4-FFF2-40B4-BE49-F238E27FC236}">
                <a16:creationId xmlns:a16="http://schemas.microsoft.com/office/drawing/2014/main" id="{F4429937-A8B9-627C-FBE1-B37F97F4291C}"/>
              </a:ext>
            </a:extLst>
          </p:cNvPr>
          <p:cNvSpPr>
            <a:spLocks noGrp="1"/>
          </p:cNvSpPr>
          <p:nvPr>
            <p:ph sz="half" idx="1"/>
          </p:nvPr>
        </p:nvSpPr>
        <p:spPr/>
        <p:txBody>
          <a:bodyPr>
            <a:noAutofit/>
          </a:bodyPr>
          <a:lstStyle/>
          <a:p>
            <a:pPr>
              <a:lnSpc>
                <a:spcPct val="110000"/>
              </a:lnSpc>
              <a:spcBef>
                <a:spcPts val="0"/>
              </a:spcBef>
              <a:spcAft>
                <a:spcPts val="600"/>
              </a:spcAft>
            </a:pPr>
            <a:r>
              <a:rPr lang="en-US" sz="2000" dirty="0"/>
              <a:t>A guest will arrive and register.  They verbally state how much they receive monthly and if they are on food stamps.</a:t>
            </a:r>
          </a:p>
          <a:p>
            <a:pPr>
              <a:lnSpc>
                <a:spcPct val="110000"/>
              </a:lnSpc>
              <a:spcBef>
                <a:spcPts val="0"/>
              </a:spcBef>
              <a:spcAft>
                <a:spcPts val="600"/>
              </a:spcAft>
            </a:pPr>
            <a:endParaRPr lang="en-US" sz="2000" dirty="0"/>
          </a:p>
          <a:p>
            <a:pPr>
              <a:lnSpc>
                <a:spcPct val="110000"/>
              </a:lnSpc>
              <a:spcBef>
                <a:spcPts val="0"/>
              </a:spcBef>
              <a:spcAft>
                <a:spcPts val="600"/>
              </a:spcAft>
            </a:pPr>
            <a:r>
              <a:rPr lang="en-US" sz="2000" dirty="0"/>
              <a:t>We give them a ticket number and invite them to grab a snack, shop and socialize while waiting for their grocery food carts to be delivered.</a:t>
            </a:r>
          </a:p>
          <a:p>
            <a:pPr>
              <a:lnSpc>
                <a:spcPct val="110000"/>
              </a:lnSpc>
              <a:spcBef>
                <a:spcPts val="0"/>
              </a:spcBef>
              <a:spcAft>
                <a:spcPts val="600"/>
              </a:spcAft>
            </a:pPr>
            <a:endParaRPr lang="en-US" sz="2000" dirty="0"/>
          </a:p>
          <a:p>
            <a:pPr>
              <a:lnSpc>
                <a:spcPct val="110000"/>
              </a:lnSpc>
              <a:spcBef>
                <a:spcPts val="0"/>
              </a:spcBef>
              <a:spcAft>
                <a:spcPts val="600"/>
              </a:spcAft>
            </a:pPr>
            <a:r>
              <a:rPr lang="en-US" sz="2000" dirty="0"/>
              <a:t>During the wait, if they choose, they can visit the worship center to listen to music and/or hear a short uplifting and encouraging message.</a:t>
            </a:r>
          </a:p>
        </p:txBody>
      </p:sp>
      <p:sp>
        <p:nvSpPr>
          <p:cNvPr id="4" name="Content Placeholder 3">
            <a:extLst>
              <a:ext uri="{FF2B5EF4-FFF2-40B4-BE49-F238E27FC236}">
                <a16:creationId xmlns:a16="http://schemas.microsoft.com/office/drawing/2014/main" id="{BD335D59-30AF-368C-3383-626DCD3227C2}"/>
              </a:ext>
            </a:extLst>
          </p:cNvPr>
          <p:cNvSpPr>
            <a:spLocks noGrp="1"/>
          </p:cNvSpPr>
          <p:nvPr>
            <p:ph sz="half" idx="2"/>
          </p:nvPr>
        </p:nvSpPr>
        <p:spPr/>
        <p:txBody>
          <a:bodyPr vert="horz" lIns="91440" tIns="45720" rIns="91440" bIns="45720" rtlCol="0">
            <a:noAutofit/>
          </a:bodyPr>
          <a:lstStyle/>
          <a:p>
            <a:pPr>
              <a:lnSpc>
                <a:spcPct val="110000"/>
              </a:lnSpc>
              <a:spcBef>
                <a:spcPts val="0"/>
              </a:spcBef>
              <a:spcAft>
                <a:spcPts val="600"/>
              </a:spcAft>
            </a:pPr>
            <a:r>
              <a:rPr lang="en-US" sz="2000" dirty="0"/>
              <a:t>The volunteers start filling the baskets full of food.</a:t>
            </a:r>
          </a:p>
          <a:p>
            <a:pPr>
              <a:lnSpc>
                <a:spcPct val="110000"/>
              </a:lnSpc>
              <a:spcBef>
                <a:spcPts val="0"/>
              </a:spcBef>
              <a:spcAft>
                <a:spcPts val="600"/>
              </a:spcAft>
            </a:pPr>
            <a:endParaRPr lang="en-US" sz="2000" dirty="0"/>
          </a:p>
          <a:p>
            <a:pPr>
              <a:lnSpc>
                <a:spcPct val="110000"/>
              </a:lnSpc>
              <a:spcBef>
                <a:spcPts val="0"/>
              </a:spcBef>
              <a:spcAft>
                <a:spcPts val="600"/>
              </a:spcAft>
            </a:pPr>
            <a:r>
              <a:rPr lang="en-US" sz="2000" dirty="0"/>
              <a:t>When the food is ready for distribution, we call out the numbers in which they were given.</a:t>
            </a:r>
          </a:p>
          <a:p>
            <a:pPr>
              <a:lnSpc>
                <a:spcPct val="110000"/>
              </a:lnSpc>
              <a:spcBef>
                <a:spcPts val="0"/>
              </a:spcBef>
              <a:spcAft>
                <a:spcPts val="600"/>
              </a:spcAft>
            </a:pPr>
            <a:endParaRPr lang="en-US" sz="2000" dirty="0"/>
          </a:p>
          <a:p>
            <a:pPr>
              <a:lnSpc>
                <a:spcPct val="110000"/>
              </a:lnSpc>
              <a:spcBef>
                <a:spcPts val="0"/>
              </a:spcBef>
              <a:spcAft>
                <a:spcPts val="600"/>
              </a:spcAft>
            </a:pPr>
            <a:r>
              <a:rPr lang="en-US" sz="2000" dirty="0"/>
              <a:t>We take the grocery carts to their cars and unload them for our guests.  Another way to continue to make them feel special.</a:t>
            </a:r>
          </a:p>
        </p:txBody>
      </p:sp>
    </p:spTree>
    <p:extLst>
      <p:ext uri="{BB962C8B-B14F-4D97-AF65-F5344CB8AC3E}">
        <p14:creationId xmlns:p14="http://schemas.microsoft.com/office/powerpoint/2010/main" val="3070504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1DE1-B35E-FE39-FE47-ACF7165FF17B}"/>
              </a:ext>
            </a:extLst>
          </p:cNvPr>
          <p:cNvSpPr>
            <a:spLocks noGrp="1"/>
          </p:cNvSpPr>
          <p:nvPr>
            <p:ph type="title"/>
          </p:nvPr>
        </p:nvSpPr>
        <p:spPr/>
        <p:txBody>
          <a:bodyPr/>
          <a:lstStyle/>
          <a:p>
            <a:r>
              <a:rPr lang="en-US" dirty="0"/>
              <a:t>Our Budget To Maintain Operations</a:t>
            </a:r>
          </a:p>
        </p:txBody>
      </p:sp>
      <p:sp>
        <p:nvSpPr>
          <p:cNvPr id="3" name="Content Placeholder 2">
            <a:extLst>
              <a:ext uri="{FF2B5EF4-FFF2-40B4-BE49-F238E27FC236}">
                <a16:creationId xmlns:a16="http://schemas.microsoft.com/office/drawing/2014/main" id="{EADA47FA-98F4-CB87-EE99-0FAC2430DD59}"/>
              </a:ext>
            </a:extLst>
          </p:cNvPr>
          <p:cNvSpPr>
            <a:spLocks noGrp="1"/>
          </p:cNvSpPr>
          <p:nvPr>
            <p:ph sz="half" idx="1"/>
          </p:nvPr>
        </p:nvSpPr>
        <p:spPr>
          <a:xfrm>
            <a:off x="838200" y="1825625"/>
            <a:ext cx="5257800" cy="4351338"/>
          </a:xfrm>
        </p:spPr>
        <p:txBody>
          <a:bodyPr/>
          <a:lstStyle/>
          <a:p>
            <a:pPr marL="0" indent="0">
              <a:buNone/>
            </a:pPr>
            <a:r>
              <a:rPr lang="en-US" dirty="0"/>
              <a:t>Groceries:  $1,000 per month.</a:t>
            </a:r>
          </a:p>
          <a:p>
            <a:pPr marL="0" indent="0">
              <a:buNone/>
            </a:pPr>
            <a:endParaRPr lang="en-US" dirty="0"/>
          </a:p>
          <a:p>
            <a:pPr marL="0" indent="0">
              <a:buNone/>
            </a:pPr>
            <a:endParaRPr lang="en-US" dirty="0"/>
          </a:p>
          <a:p>
            <a:pPr marL="0" indent="0">
              <a:buNone/>
            </a:pPr>
            <a:r>
              <a:rPr lang="en-US" dirty="0"/>
              <a:t>Operational: $500 per month.</a:t>
            </a:r>
          </a:p>
          <a:p>
            <a:pPr marL="457200" lvl="1" indent="0">
              <a:buNone/>
            </a:pPr>
            <a:r>
              <a:rPr lang="en-US" sz="1800" dirty="0"/>
              <a:t>GFL Disposal, Fuel, Misc. Supplies</a:t>
            </a:r>
          </a:p>
          <a:p>
            <a:pPr marL="0" indent="0">
              <a:buNone/>
            </a:pPr>
            <a:endParaRPr lang="en-US" sz="1600" dirty="0"/>
          </a:p>
          <a:p>
            <a:pPr marL="0" indent="0">
              <a:buNone/>
            </a:pPr>
            <a:endParaRPr lang="en-US" sz="1600" dirty="0"/>
          </a:p>
          <a:p>
            <a:pPr marL="0" indent="0">
              <a:buNone/>
            </a:pPr>
            <a:r>
              <a:rPr lang="en-US" dirty="0"/>
              <a:t>We depend solely on contributions and donations.</a:t>
            </a:r>
          </a:p>
        </p:txBody>
      </p:sp>
      <p:pic>
        <p:nvPicPr>
          <p:cNvPr id="10" name="Content Placeholder 9">
            <a:extLst>
              <a:ext uri="{FF2B5EF4-FFF2-40B4-BE49-F238E27FC236}">
                <a16:creationId xmlns:a16="http://schemas.microsoft.com/office/drawing/2014/main" id="{EDE1A245-8A7F-E064-0C38-A6932FAE625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540758" y="2541599"/>
            <a:ext cx="4813041" cy="2711737"/>
          </a:xfrm>
        </p:spPr>
      </p:pic>
    </p:spTree>
    <p:extLst>
      <p:ext uri="{BB962C8B-B14F-4D97-AF65-F5344CB8AC3E}">
        <p14:creationId xmlns:p14="http://schemas.microsoft.com/office/powerpoint/2010/main" val="1267171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93CAF-B925-6EF5-D7CD-1510F5D30EFC}"/>
              </a:ext>
            </a:extLst>
          </p:cNvPr>
          <p:cNvSpPr>
            <a:spLocks noGrp="1"/>
          </p:cNvSpPr>
          <p:nvPr>
            <p:ph type="ctrTitle"/>
          </p:nvPr>
        </p:nvSpPr>
        <p:spPr/>
        <p:txBody>
          <a:bodyPr/>
          <a:lstStyle/>
          <a:p>
            <a:r>
              <a:rPr lang="en-US" dirty="0"/>
              <a:t>Where We Want to Be…</a:t>
            </a:r>
            <a:br>
              <a:rPr lang="en-US" dirty="0"/>
            </a:br>
            <a:endParaRPr lang="en-US" dirty="0"/>
          </a:p>
        </p:txBody>
      </p:sp>
      <p:sp>
        <p:nvSpPr>
          <p:cNvPr id="6" name="Subtitle 5">
            <a:extLst>
              <a:ext uri="{FF2B5EF4-FFF2-40B4-BE49-F238E27FC236}">
                <a16:creationId xmlns:a16="http://schemas.microsoft.com/office/drawing/2014/main" id="{C871FB30-7BB8-AEA3-4062-52F6D2B1D644}"/>
              </a:ext>
            </a:extLst>
          </p:cNvPr>
          <p:cNvSpPr>
            <a:spLocks noGrp="1"/>
          </p:cNvSpPr>
          <p:nvPr>
            <p:ph type="subTitle" idx="1"/>
          </p:nvPr>
        </p:nvSpPr>
        <p:spPr/>
        <p:txBody>
          <a:bodyPr>
            <a:normAutofit lnSpcReduction="10000"/>
          </a:bodyPr>
          <a:lstStyle/>
          <a:p>
            <a:r>
              <a:rPr lang="en-US" dirty="0"/>
              <a:t>Blessings Truck Contract</a:t>
            </a:r>
          </a:p>
          <a:p>
            <a:r>
              <a:rPr lang="en-US" dirty="0"/>
              <a:t>HVAC Unit Needed </a:t>
            </a:r>
          </a:p>
          <a:p>
            <a:r>
              <a:rPr lang="en-US" dirty="0"/>
              <a:t>Power Backup/Electrical </a:t>
            </a:r>
          </a:p>
          <a:p>
            <a:r>
              <a:rPr lang="en-US" dirty="0"/>
              <a:t>Thanksgiving Dinner Boxes Giving Opportunity</a:t>
            </a:r>
          </a:p>
          <a:p>
            <a:endParaRPr lang="en-US" dirty="0"/>
          </a:p>
          <a:p>
            <a:endParaRPr lang="en-US" dirty="0"/>
          </a:p>
        </p:txBody>
      </p:sp>
    </p:spTree>
    <p:extLst>
      <p:ext uri="{BB962C8B-B14F-4D97-AF65-F5344CB8AC3E}">
        <p14:creationId xmlns:p14="http://schemas.microsoft.com/office/powerpoint/2010/main" val="100032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20E40-42AF-047A-7618-46445DABE4ED}"/>
              </a:ext>
            </a:extLst>
          </p:cNvPr>
          <p:cNvSpPr>
            <a:spLocks noGrp="1"/>
          </p:cNvSpPr>
          <p:nvPr>
            <p:ph idx="1"/>
          </p:nvPr>
        </p:nvSpPr>
        <p:spPr>
          <a:xfrm>
            <a:off x="838200" y="1427584"/>
            <a:ext cx="10515600" cy="4749379"/>
          </a:xfrm>
        </p:spPr>
        <p:txBody>
          <a:bodyPr/>
          <a:lstStyle/>
          <a:p>
            <a:pPr marL="0" indent="0">
              <a:buNone/>
            </a:pPr>
            <a:r>
              <a:rPr lang="en-US" sz="2400" dirty="0"/>
              <a:t>We are a local food pantry that is a ministry branch of The Church at New Bern.</a:t>
            </a:r>
          </a:p>
        </p:txBody>
      </p:sp>
      <p:pic>
        <p:nvPicPr>
          <p:cNvPr id="5" name="Picture 4">
            <a:extLst>
              <a:ext uri="{FF2B5EF4-FFF2-40B4-BE49-F238E27FC236}">
                <a16:creationId xmlns:a16="http://schemas.microsoft.com/office/drawing/2014/main" id="{3EDA66EC-207E-6EB0-20C5-47BE469BE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8933" y="1940767"/>
            <a:ext cx="10154134" cy="4917233"/>
          </a:xfrm>
          <a:prstGeom prst="rect">
            <a:avLst/>
          </a:prstGeom>
        </p:spPr>
      </p:pic>
      <p:sp>
        <p:nvSpPr>
          <p:cNvPr id="7" name="Title 1">
            <a:extLst>
              <a:ext uri="{FF2B5EF4-FFF2-40B4-BE49-F238E27FC236}">
                <a16:creationId xmlns:a16="http://schemas.microsoft.com/office/drawing/2014/main" id="{4F68278F-B06D-765A-04B8-959ACC335A94}"/>
              </a:ext>
            </a:extLst>
          </p:cNvPr>
          <p:cNvSpPr txBox="1">
            <a:spLocks/>
          </p:cNvSpPr>
          <p:nvPr/>
        </p:nvSpPr>
        <p:spPr>
          <a:xfrm>
            <a:off x="838200" y="2174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Who We Are…</a:t>
            </a:r>
            <a:endParaRPr lang="en-US" dirty="0"/>
          </a:p>
        </p:txBody>
      </p:sp>
    </p:spTree>
    <p:extLst>
      <p:ext uri="{BB962C8B-B14F-4D97-AF65-F5344CB8AC3E}">
        <p14:creationId xmlns:p14="http://schemas.microsoft.com/office/powerpoint/2010/main" val="1175017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9454-F6B5-A366-FD89-EFF1D6D40A1F}"/>
              </a:ext>
            </a:extLst>
          </p:cNvPr>
          <p:cNvSpPr>
            <a:spLocks noGrp="1"/>
          </p:cNvSpPr>
          <p:nvPr>
            <p:ph type="title"/>
          </p:nvPr>
        </p:nvSpPr>
        <p:spPr>
          <a:xfrm>
            <a:off x="838200" y="365125"/>
            <a:ext cx="10515600" cy="1939536"/>
          </a:xfrm>
        </p:spPr>
        <p:txBody>
          <a:bodyPr>
            <a:noAutofit/>
          </a:bodyPr>
          <a:lstStyle/>
          <a:p>
            <a:r>
              <a:rPr lang="en-US" dirty="0"/>
              <a:t>Blessings Truck Contract</a:t>
            </a:r>
            <a:br>
              <a:rPr lang="en-US" dirty="0"/>
            </a:br>
            <a:r>
              <a:rPr lang="en-US" sz="2000" dirty="0"/>
              <a:t>We would love to not have to ask our guest about their income/food stamps status and allow them to have their dignity remain in place.  Our goal is to be free of using TEFAP and be able to contract with Operation Blessings. This will allow us to purchase either a full or half truck of fresh, quality and commercial foods.  It costs $2000 to $1000 a month, respectively. </a:t>
            </a:r>
            <a:endParaRPr lang="en-US" sz="2200" dirty="0"/>
          </a:p>
        </p:txBody>
      </p:sp>
      <p:pic>
        <p:nvPicPr>
          <p:cNvPr id="5" name="Content Placeholder 4">
            <a:extLst>
              <a:ext uri="{FF2B5EF4-FFF2-40B4-BE49-F238E27FC236}">
                <a16:creationId xmlns:a16="http://schemas.microsoft.com/office/drawing/2014/main" id="{4364E2AF-E3C0-3BBF-9A23-39C9F11FFD8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28144" y="2435289"/>
            <a:ext cx="7735712" cy="3741673"/>
          </a:xfrm>
        </p:spPr>
      </p:pic>
    </p:spTree>
    <p:extLst>
      <p:ext uri="{BB962C8B-B14F-4D97-AF65-F5344CB8AC3E}">
        <p14:creationId xmlns:p14="http://schemas.microsoft.com/office/powerpoint/2010/main" val="300639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564B-95B6-FC65-25E8-7E60F47CD4A1}"/>
              </a:ext>
            </a:extLst>
          </p:cNvPr>
          <p:cNvSpPr>
            <a:spLocks noGrp="1"/>
          </p:cNvSpPr>
          <p:nvPr>
            <p:ph type="title"/>
          </p:nvPr>
        </p:nvSpPr>
        <p:spPr>
          <a:xfrm>
            <a:off x="838200" y="365124"/>
            <a:ext cx="10515600" cy="2583251"/>
          </a:xfrm>
        </p:spPr>
        <p:txBody>
          <a:bodyPr>
            <a:noAutofit/>
          </a:bodyPr>
          <a:lstStyle/>
          <a:p>
            <a:r>
              <a:rPr lang="en-US" dirty="0"/>
              <a:t>HVAC AND GENERATOR NEEDS</a:t>
            </a:r>
            <a:br>
              <a:rPr lang="en-US" dirty="0"/>
            </a:br>
            <a:r>
              <a:rPr lang="en-US" sz="2000" dirty="0"/>
              <a:t>We desperately need an HVAC unit and a backup power generator.  Currently we have zero heating/cooling in the warehouse and sometimes it gets in the triple digits in the summer and fall or cold in the winter.  This is very hard on our volunteers’ health.  We only have a few fans to circulate the air.   Also, it is very important to save the very large amount of frozen and refrigerated food when power to the building is lost.   All necessary costs to have a conditioned space with HVAC is $20,000. We currently have $10,000 saved but still need another $10,000.  The automatic backup power generator with necessary electrical needs would run $15,000.</a:t>
            </a:r>
            <a:endParaRPr lang="en-US" dirty="0"/>
          </a:p>
        </p:txBody>
      </p:sp>
      <p:pic>
        <p:nvPicPr>
          <p:cNvPr id="5" name="Content Placeholder 4">
            <a:extLst>
              <a:ext uri="{FF2B5EF4-FFF2-40B4-BE49-F238E27FC236}">
                <a16:creationId xmlns:a16="http://schemas.microsoft.com/office/drawing/2014/main" id="{1F1D0EAC-C7CE-86B6-C36B-2CA29A22580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95108" y="2948376"/>
            <a:ext cx="5801784" cy="3909624"/>
          </a:xfrm>
        </p:spPr>
      </p:pic>
    </p:spTree>
    <p:extLst>
      <p:ext uri="{BB962C8B-B14F-4D97-AF65-F5344CB8AC3E}">
        <p14:creationId xmlns:p14="http://schemas.microsoft.com/office/powerpoint/2010/main" val="301236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5EC9-186A-33DB-4813-678F39261FE6}"/>
              </a:ext>
            </a:extLst>
          </p:cNvPr>
          <p:cNvSpPr>
            <a:spLocks noGrp="1"/>
          </p:cNvSpPr>
          <p:nvPr>
            <p:ph type="title"/>
          </p:nvPr>
        </p:nvSpPr>
        <p:spPr/>
        <p:txBody>
          <a:bodyPr/>
          <a:lstStyle/>
          <a:p>
            <a:r>
              <a:rPr lang="en-US" dirty="0"/>
              <a:t>Thanksgiving Dinner Boxes</a:t>
            </a:r>
          </a:p>
        </p:txBody>
      </p:sp>
      <p:pic>
        <p:nvPicPr>
          <p:cNvPr id="6" name="Content Placeholder 5">
            <a:extLst>
              <a:ext uri="{FF2B5EF4-FFF2-40B4-BE49-F238E27FC236}">
                <a16:creationId xmlns:a16="http://schemas.microsoft.com/office/drawing/2014/main" id="{5FE567A4-1142-77FB-4BA9-663D3C5E134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29432"/>
            <a:ext cx="5181600" cy="4343724"/>
          </a:xfrm>
        </p:spPr>
      </p:pic>
      <p:sp>
        <p:nvSpPr>
          <p:cNvPr id="4" name="Content Placeholder 3">
            <a:extLst>
              <a:ext uri="{FF2B5EF4-FFF2-40B4-BE49-F238E27FC236}">
                <a16:creationId xmlns:a16="http://schemas.microsoft.com/office/drawing/2014/main" id="{011C9FE2-7B30-BB9E-596A-8A567A65607C}"/>
              </a:ext>
            </a:extLst>
          </p:cNvPr>
          <p:cNvSpPr>
            <a:spLocks noGrp="1"/>
          </p:cNvSpPr>
          <p:nvPr>
            <p:ph sz="half" idx="2"/>
          </p:nvPr>
        </p:nvSpPr>
        <p:spPr/>
        <p:txBody>
          <a:bodyPr>
            <a:normAutofit/>
          </a:bodyPr>
          <a:lstStyle/>
          <a:p>
            <a:r>
              <a:rPr lang="en-US" dirty="0"/>
              <a:t>We like to give Thanksgiving Dinner boxes complete with a Turkey and all the fixings.</a:t>
            </a:r>
          </a:p>
          <a:p>
            <a:r>
              <a:rPr lang="en-US" dirty="0"/>
              <a:t>This is fully funded by Volunteers and Sponsors.</a:t>
            </a:r>
          </a:p>
          <a:p>
            <a:r>
              <a:rPr lang="en-US" dirty="0"/>
              <a:t>We are looking for organizations to come alongside us via gift cards from local grocery stores or to actually collect the foods for us to pack.</a:t>
            </a:r>
          </a:p>
        </p:txBody>
      </p:sp>
    </p:spTree>
    <p:extLst>
      <p:ext uri="{BB962C8B-B14F-4D97-AF65-F5344CB8AC3E}">
        <p14:creationId xmlns:p14="http://schemas.microsoft.com/office/powerpoint/2010/main" val="242223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0EBF-E17E-A460-4152-D0F736BE6C55}"/>
              </a:ext>
            </a:extLst>
          </p:cNvPr>
          <p:cNvSpPr>
            <a:spLocks noGrp="1"/>
          </p:cNvSpPr>
          <p:nvPr>
            <p:ph type="title"/>
          </p:nvPr>
        </p:nvSpPr>
        <p:spPr/>
        <p:txBody>
          <a:bodyPr/>
          <a:lstStyle/>
          <a:p>
            <a:r>
              <a:rPr lang="en-US" dirty="0"/>
              <a:t>Where we are going…</a:t>
            </a:r>
          </a:p>
        </p:txBody>
      </p:sp>
      <p:sp>
        <p:nvSpPr>
          <p:cNvPr id="3" name="Content Placeholder 2">
            <a:extLst>
              <a:ext uri="{FF2B5EF4-FFF2-40B4-BE49-F238E27FC236}">
                <a16:creationId xmlns:a16="http://schemas.microsoft.com/office/drawing/2014/main" id="{0CE10470-7C8A-67BE-F797-7BF967BD6FBB}"/>
              </a:ext>
            </a:extLst>
          </p:cNvPr>
          <p:cNvSpPr>
            <a:spLocks noGrp="1"/>
          </p:cNvSpPr>
          <p:nvPr>
            <p:ph idx="1"/>
          </p:nvPr>
        </p:nvSpPr>
        <p:spPr/>
        <p:txBody>
          <a:bodyPr>
            <a:normAutofit/>
          </a:bodyPr>
          <a:lstStyle/>
          <a:p>
            <a:r>
              <a:rPr lang="en-US" dirty="0"/>
              <a:t>We love our Sponsors and Donators so much! We really couldn’t do it without them.</a:t>
            </a:r>
          </a:p>
          <a:p>
            <a:r>
              <a:rPr lang="en-US" dirty="0"/>
              <a:t>We are looking for organizations, such as yourself, to come alongside us to help families.  This can be through a Food Drive, a one-time gift, or a recurring gift donation.</a:t>
            </a:r>
          </a:p>
          <a:p>
            <a:r>
              <a:rPr lang="en-US" dirty="0"/>
              <a:t>Feed Craven Food Pantry is a 501(c)(3) organization as established by </a:t>
            </a:r>
            <a:r>
              <a:rPr lang="it-IT" dirty="0"/>
              <a:t>Title 26 USC 508.  All monies are tax deductible in the year given.  A </a:t>
            </a:r>
            <a:r>
              <a:rPr lang="en-US" dirty="0">
                <a:highlight>
                  <a:srgbClr val="FFFF00"/>
                </a:highlight>
              </a:rPr>
              <a:t>tax deduction receipt</a:t>
            </a:r>
            <a:r>
              <a:rPr lang="en-US" dirty="0"/>
              <a:t> will be provided.  We are also happy to give your company or organization a huge shoutout on social media and on our website.</a:t>
            </a:r>
          </a:p>
        </p:txBody>
      </p:sp>
    </p:spTree>
    <p:extLst>
      <p:ext uri="{BB962C8B-B14F-4D97-AF65-F5344CB8AC3E}">
        <p14:creationId xmlns:p14="http://schemas.microsoft.com/office/powerpoint/2010/main" val="256891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797A-49B1-FAE7-B31D-00D71A91674D}"/>
              </a:ext>
            </a:extLst>
          </p:cNvPr>
          <p:cNvSpPr>
            <a:spLocks noGrp="1"/>
          </p:cNvSpPr>
          <p:nvPr>
            <p:ph type="title"/>
          </p:nvPr>
        </p:nvSpPr>
        <p:spPr/>
        <p:txBody>
          <a:bodyPr/>
          <a:lstStyle/>
          <a:p>
            <a:r>
              <a:rPr lang="en-US" b="1" dirty="0"/>
              <a:t>Food Drives</a:t>
            </a:r>
          </a:p>
        </p:txBody>
      </p:sp>
      <p:sp>
        <p:nvSpPr>
          <p:cNvPr id="3" name="Content Placeholder 2">
            <a:extLst>
              <a:ext uri="{FF2B5EF4-FFF2-40B4-BE49-F238E27FC236}">
                <a16:creationId xmlns:a16="http://schemas.microsoft.com/office/drawing/2014/main" id="{51EB87BD-30EF-5DFC-FB0E-09AA4129B152}"/>
              </a:ext>
            </a:extLst>
          </p:cNvPr>
          <p:cNvSpPr>
            <a:spLocks noGrp="1"/>
          </p:cNvSpPr>
          <p:nvPr>
            <p:ph idx="1"/>
          </p:nvPr>
        </p:nvSpPr>
        <p:spPr/>
        <p:txBody>
          <a:bodyPr/>
          <a:lstStyle/>
          <a:p>
            <a:r>
              <a:rPr lang="en-US" dirty="0"/>
              <a:t>We are looking for organizations to partner with us outside of a store such as Walmart or a major grocery store.</a:t>
            </a:r>
          </a:p>
          <a:p>
            <a:r>
              <a:rPr lang="en-US" dirty="0"/>
              <a:t>We would provide a shopping list that you could hand out to the customers as they enter the store.  We could provide a table and a Feed Craven tablecloth and would welcome you to provide any info about your organization as well.</a:t>
            </a:r>
          </a:p>
          <a:p>
            <a:r>
              <a:rPr lang="en-US" dirty="0"/>
              <a:t>We would be on hand to take pics and pick up foods unless you want to deliver them.  The shopping list would include items such as bags of rice, beans, peanut butter.  Something to stretch a meal.</a:t>
            </a:r>
          </a:p>
        </p:txBody>
      </p:sp>
    </p:spTree>
    <p:extLst>
      <p:ext uri="{BB962C8B-B14F-4D97-AF65-F5344CB8AC3E}">
        <p14:creationId xmlns:p14="http://schemas.microsoft.com/office/powerpoint/2010/main" val="213518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8B9959-99D7-AE60-3E27-5CFDB8955B2F}"/>
              </a:ext>
            </a:extLst>
          </p:cNvPr>
          <p:cNvSpPr>
            <a:spLocks noGrp="1"/>
          </p:cNvSpPr>
          <p:nvPr>
            <p:ph type="title"/>
          </p:nvPr>
        </p:nvSpPr>
        <p:spPr>
          <a:xfrm>
            <a:off x="693908" y="270609"/>
            <a:ext cx="10515600" cy="1325563"/>
          </a:xfrm>
        </p:spPr>
        <p:txBody>
          <a:bodyPr>
            <a:normAutofit fontScale="90000"/>
          </a:bodyPr>
          <a:lstStyle/>
          <a:p>
            <a:pPr algn="ctr"/>
            <a:r>
              <a:rPr lang="en-US" sz="3100" dirty="0"/>
              <a:t>Here is a shoutout to our local Sponsors:</a:t>
            </a:r>
            <a:br>
              <a:rPr lang="en-US" dirty="0"/>
            </a:br>
            <a:r>
              <a:rPr lang="en-US" sz="4000" dirty="0"/>
              <a:t>Thanks to McNaughton-McKay Electric for a </a:t>
            </a:r>
            <a:br>
              <a:rPr lang="en-US" sz="4000" dirty="0"/>
            </a:br>
            <a:r>
              <a:rPr lang="en-US" sz="4000" dirty="0"/>
              <a:t>$6000.00 donation!</a:t>
            </a:r>
          </a:p>
        </p:txBody>
      </p:sp>
      <p:pic>
        <p:nvPicPr>
          <p:cNvPr id="15" name="Content Placeholder 14">
            <a:extLst>
              <a:ext uri="{FF2B5EF4-FFF2-40B4-BE49-F238E27FC236}">
                <a16:creationId xmlns:a16="http://schemas.microsoft.com/office/drawing/2014/main" id="{6DA3CD28-43F3-697E-B96B-19A45F55D4A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975382" y="1825625"/>
            <a:ext cx="4907235" cy="4351338"/>
          </a:xfrm>
        </p:spPr>
      </p:pic>
      <p:pic>
        <p:nvPicPr>
          <p:cNvPr id="13" name="Content Placeholder 12">
            <a:extLst>
              <a:ext uri="{FF2B5EF4-FFF2-40B4-BE49-F238E27FC236}">
                <a16:creationId xmlns:a16="http://schemas.microsoft.com/office/drawing/2014/main" id="{646B28A2-BDC2-83E5-30B8-498320E854C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680718" y="1825624"/>
            <a:ext cx="4407492" cy="4761767"/>
          </a:xfrm>
        </p:spPr>
      </p:pic>
      <p:pic>
        <p:nvPicPr>
          <p:cNvPr id="11" name="Content Placeholder 4">
            <a:extLst>
              <a:ext uri="{FF2B5EF4-FFF2-40B4-BE49-F238E27FC236}">
                <a16:creationId xmlns:a16="http://schemas.microsoft.com/office/drawing/2014/main" id="{129DE675-B0CD-716F-DD11-D7BFA97DBB09}"/>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838200" y="1825625"/>
            <a:ext cx="5334002" cy="4729760"/>
          </a:xfrm>
        </p:spPr>
      </p:pic>
    </p:spTree>
    <p:extLst>
      <p:ext uri="{BB962C8B-B14F-4D97-AF65-F5344CB8AC3E}">
        <p14:creationId xmlns:p14="http://schemas.microsoft.com/office/powerpoint/2010/main" val="400383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990E-7492-EC6C-CAC2-D2EAC59D15CC}"/>
              </a:ext>
            </a:extLst>
          </p:cNvPr>
          <p:cNvSpPr>
            <a:spLocks noGrp="1"/>
          </p:cNvSpPr>
          <p:nvPr>
            <p:ph type="title"/>
          </p:nvPr>
        </p:nvSpPr>
        <p:spPr/>
        <p:txBody>
          <a:bodyPr>
            <a:normAutofit/>
          </a:bodyPr>
          <a:lstStyle/>
          <a:p>
            <a:pPr algn="ctr"/>
            <a:r>
              <a:rPr lang="en-US" dirty="0"/>
              <a:t>Thanks to La </a:t>
            </a:r>
            <a:r>
              <a:rPr lang="en-US" dirty="0" err="1"/>
              <a:t>Casetta</a:t>
            </a:r>
            <a:r>
              <a:rPr lang="en-US" dirty="0"/>
              <a:t> New Bern Restaurant for a $1128.64 donation!</a:t>
            </a:r>
          </a:p>
        </p:txBody>
      </p:sp>
      <p:pic>
        <p:nvPicPr>
          <p:cNvPr id="6" name="Content Placeholder 5">
            <a:extLst>
              <a:ext uri="{FF2B5EF4-FFF2-40B4-BE49-F238E27FC236}">
                <a16:creationId xmlns:a16="http://schemas.microsoft.com/office/drawing/2014/main" id="{7DE3A422-2A2F-5E02-6222-36B6A39594B2}"/>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936750"/>
            <a:ext cx="5181600" cy="4129087"/>
          </a:xfrm>
        </p:spPr>
      </p:pic>
      <p:pic>
        <p:nvPicPr>
          <p:cNvPr id="8" name="Content Placeholder 7">
            <a:extLst>
              <a:ext uri="{FF2B5EF4-FFF2-40B4-BE49-F238E27FC236}">
                <a16:creationId xmlns:a16="http://schemas.microsoft.com/office/drawing/2014/main" id="{2A5CE4E4-061D-A140-7FF3-1BF3A565EB0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360858"/>
            <a:ext cx="5181600" cy="3280872"/>
          </a:xfrm>
        </p:spPr>
      </p:pic>
    </p:spTree>
    <p:extLst>
      <p:ext uri="{BB962C8B-B14F-4D97-AF65-F5344CB8AC3E}">
        <p14:creationId xmlns:p14="http://schemas.microsoft.com/office/powerpoint/2010/main" val="4036278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E3A-409F-9744-41C2-7DDD00047199}"/>
              </a:ext>
            </a:extLst>
          </p:cNvPr>
          <p:cNvSpPr>
            <a:spLocks noGrp="1"/>
          </p:cNvSpPr>
          <p:nvPr>
            <p:ph type="title"/>
          </p:nvPr>
        </p:nvSpPr>
        <p:spPr/>
        <p:txBody>
          <a:bodyPr/>
          <a:lstStyle/>
          <a:p>
            <a:r>
              <a:rPr lang="en-US" dirty="0"/>
              <a:t>Thanks to the Twin Rivers Corvette Club, </a:t>
            </a:r>
            <a:br>
              <a:rPr lang="en-US" dirty="0"/>
            </a:br>
            <a:r>
              <a:rPr lang="en-US" dirty="0"/>
              <a:t>New Bern for their $500.00 donation. </a:t>
            </a:r>
          </a:p>
        </p:txBody>
      </p:sp>
      <p:pic>
        <p:nvPicPr>
          <p:cNvPr id="6" name="Content Placeholder 5">
            <a:extLst>
              <a:ext uri="{FF2B5EF4-FFF2-40B4-BE49-F238E27FC236}">
                <a16:creationId xmlns:a16="http://schemas.microsoft.com/office/drawing/2014/main" id="{2AD7846C-FB73-5A67-9EE3-16E68A54F69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637259"/>
            <a:ext cx="6179113" cy="3119727"/>
          </a:xfrm>
        </p:spPr>
      </p:pic>
      <p:pic>
        <p:nvPicPr>
          <p:cNvPr id="8" name="Content Placeholder 7">
            <a:extLst>
              <a:ext uri="{FF2B5EF4-FFF2-40B4-BE49-F238E27FC236}">
                <a16:creationId xmlns:a16="http://schemas.microsoft.com/office/drawing/2014/main" id="{2A0BFACE-E8D5-32EC-34B8-F824266A39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333861" y="2368886"/>
            <a:ext cx="3568117" cy="3677447"/>
          </a:xfrm>
        </p:spPr>
      </p:pic>
    </p:spTree>
    <p:extLst>
      <p:ext uri="{BB962C8B-B14F-4D97-AF65-F5344CB8AC3E}">
        <p14:creationId xmlns:p14="http://schemas.microsoft.com/office/powerpoint/2010/main" val="1349254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2E2F-BDE2-C69A-2743-0B47536FD85F}"/>
              </a:ext>
            </a:extLst>
          </p:cNvPr>
          <p:cNvSpPr>
            <a:spLocks noGrp="1"/>
          </p:cNvSpPr>
          <p:nvPr>
            <p:ph type="title"/>
          </p:nvPr>
        </p:nvSpPr>
        <p:spPr/>
        <p:txBody>
          <a:bodyPr>
            <a:noAutofit/>
          </a:bodyPr>
          <a:lstStyle/>
          <a:p>
            <a:pPr algn="ctr"/>
            <a:r>
              <a:rPr lang="en-US" sz="4000" dirty="0"/>
              <a:t>Thanks to Jamie </a:t>
            </a:r>
            <a:r>
              <a:rPr lang="en-US" sz="4000" dirty="0" err="1"/>
              <a:t>Yezarski</a:t>
            </a:r>
            <a:r>
              <a:rPr lang="en-US" sz="4000" dirty="0"/>
              <a:t>, Keller Williams Realtor and Wrestling Warehouse Owner </a:t>
            </a:r>
            <a:br>
              <a:rPr lang="en-US" sz="4000" dirty="0"/>
            </a:br>
            <a:r>
              <a:rPr lang="en-US" sz="4000" dirty="0"/>
              <a:t>for a continued Food and Toy Drive!  </a:t>
            </a:r>
          </a:p>
        </p:txBody>
      </p:sp>
      <p:pic>
        <p:nvPicPr>
          <p:cNvPr id="6" name="Content Placeholder 5">
            <a:extLst>
              <a:ext uri="{FF2B5EF4-FFF2-40B4-BE49-F238E27FC236}">
                <a16:creationId xmlns:a16="http://schemas.microsoft.com/office/drawing/2014/main" id="{33C40044-1E82-C6E7-C598-0F937553A29E}"/>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898326" y="1999777"/>
            <a:ext cx="2902308" cy="4351338"/>
          </a:xfrm>
        </p:spPr>
      </p:pic>
      <p:pic>
        <p:nvPicPr>
          <p:cNvPr id="8" name="Content Placeholder 7">
            <a:extLst>
              <a:ext uri="{FF2B5EF4-FFF2-40B4-BE49-F238E27FC236}">
                <a16:creationId xmlns:a16="http://schemas.microsoft.com/office/drawing/2014/main" id="{AF327B42-F7A0-0BF7-8D82-BFDFFE6F716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11967" y="2041765"/>
            <a:ext cx="4674637" cy="2191236"/>
          </a:xfrm>
        </p:spPr>
      </p:pic>
      <p:pic>
        <p:nvPicPr>
          <p:cNvPr id="10" name="Picture 9">
            <a:extLst>
              <a:ext uri="{FF2B5EF4-FFF2-40B4-BE49-F238E27FC236}">
                <a16:creationId xmlns:a16="http://schemas.microsoft.com/office/drawing/2014/main" id="{4E7F5288-F374-BAF7-DEFA-48F76A3E36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8626" y="3137383"/>
            <a:ext cx="4101407" cy="3076055"/>
          </a:xfrm>
          <a:prstGeom prst="rect">
            <a:avLst/>
          </a:prstGeom>
        </p:spPr>
      </p:pic>
    </p:spTree>
    <p:extLst>
      <p:ext uri="{BB962C8B-B14F-4D97-AF65-F5344CB8AC3E}">
        <p14:creationId xmlns:p14="http://schemas.microsoft.com/office/powerpoint/2010/main" val="261304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624E-4219-55F7-1C36-B548B49670B2}"/>
              </a:ext>
            </a:extLst>
          </p:cNvPr>
          <p:cNvSpPr>
            <a:spLocks noGrp="1"/>
          </p:cNvSpPr>
          <p:nvPr>
            <p:ph type="title"/>
          </p:nvPr>
        </p:nvSpPr>
        <p:spPr/>
        <p:txBody>
          <a:bodyPr>
            <a:noAutofit/>
          </a:bodyPr>
          <a:lstStyle/>
          <a:p>
            <a:pPr algn="ctr"/>
            <a:r>
              <a:rPr lang="en-US" sz="3600" dirty="0"/>
              <a:t>Thanks to an anonymous donator that gave funds to purchase bibles and devotionals and </a:t>
            </a:r>
            <a:br>
              <a:rPr lang="en-US" sz="3600" dirty="0"/>
            </a:br>
            <a:r>
              <a:rPr lang="en-US" sz="3600" dirty="0"/>
              <a:t>another to purchase foods.</a:t>
            </a:r>
          </a:p>
        </p:txBody>
      </p:sp>
      <p:pic>
        <p:nvPicPr>
          <p:cNvPr id="6" name="Content Placeholder 5">
            <a:extLst>
              <a:ext uri="{FF2B5EF4-FFF2-40B4-BE49-F238E27FC236}">
                <a16:creationId xmlns:a16="http://schemas.microsoft.com/office/drawing/2014/main" id="{17278C37-B18A-6FBC-75DD-EC4CEFDF5F6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1" y="2142169"/>
            <a:ext cx="5181600" cy="3886200"/>
          </a:xfrm>
        </p:spPr>
      </p:pic>
      <p:pic>
        <p:nvPicPr>
          <p:cNvPr id="8" name="Content Placeholder 7">
            <a:extLst>
              <a:ext uri="{FF2B5EF4-FFF2-40B4-BE49-F238E27FC236}">
                <a16:creationId xmlns:a16="http://schemas.microsoft.com/office/drawing/2014/main" id="{04C76159-BFD7-4C4D-30F4-F7B552F9CB7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221901" y="1825625"/>
            <a:ext cx="3082197" cy="4351338"/>
          </a:xfrm>
        </p:spPr>
      </p:pic>
    </p:spTree>
    <p:extLst>
      <p:ext uri="{BB962C8B-B14F-4D97-AF65-F5344CB8AC3E}">
        <p14:creationId xmlns:p14="http://schemas.microsoft.com/office/powerpoint/2010/main" val="256465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20E40-42AF-047A-7618-46445DABE4ED}"/>
              </a:ext>
            </a:extLst>
          </p:cNvPr>
          <p:cNvSpPr>
            <a:spLocks noGrp="1"/>
          </p:cNvSpPr>
          <p:nvPr>
            <p:ph idx="1"/>
          </p:nvPr>
        </p:nvSpPr>
        <p:spPr>
          <a:xfrm>
            <a:off x="838200" y="1427584"/>
            <a:ext cx="10515600" cy="4749379"/>
          </a:xfrm>
        </p:spPr>
        <p:txBody>
          <a:bodyPr/>
          <a:lstStyle/>
          <a:p>
            <a:r>
              <a:rPr lang="en-US" sz="2400" dirty="0"/>
              <a:t>The Church provides warehouse space; pays for the electricity to run the lights, refrigerators, and freezers; and use of the facility for food distribution nights.</a:t>
            </a:r>
          </a:p>
          <a:p>
            <a:r>
              <a:rPr lang="en-US" sz="2400" dirty="0"/>
              <a:t>The food pantry operates solely on the funds brought in from outside sources, not from the church.  The food pantry does not provide funds for other church ministries.</a:t>
            </a:r>
          </a:p>
          <a:p>
            <a:endParaRPr lang="en-US" sz="2400" dirty="0"/>
          </a:p>
        </p:txBody>
      </p:sp>
      <p:pic>
        <p:nvPicPr>
          <p:cNvPr id="5" name="Picture 4">
            <a:extLst>
              <a:ext uri="{FF2B5EF4-FFF2-40B4-BE49-F238E27FC236}">
                <a16:creationId xmlns:a16="http://schemas.microsoft.com/office/drawing/2014/main" id="{3EDA66EC-207E-6EB0-20C5-47BE469BE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8335" y="3284376"/>
            <a:ext cx="10077061" cy="3573624"/>
          </a:xfrm>
          <a:prstGeom prst="rect">
            <a:avLst/>
          </a:prstGeom>
        </p:spPr>
      </p:pic>
      <p:sp>
        <p:nvSpPr>
          <p:cNvPr id="7" name="Title 1">
            <a:extLst>
              <a:ext uri="{FF2B5EF4-FFF2-40B4-BE49-F238E27FC236}">
                <a16:creationId xmlns:a16="http://schemas.microsoft.com/office/drawing/2014/main" id="{4F68278F-B06D-765A-04B8-959ACC335A94}"/>
              </a:ext>
            </a:extLst>
          </p:cNvPr>
          <p:cNvSpPr txBox="1">
            <a:spLocks/>
          </p:cNvSpPr>
          <p:nvPr/>
        </p:nvSpPr>
        <p:spPr>
          <a:xfrm>
            <a:off x="838200" y="2174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Who We Are…</a:t>
            </a:r>
            <a:endParaRPr lang="en-US" dirty="0"/>
          </a:p>
        </p:txBody>
      </p:sp>
    </p:spTree>
    <p:extLst>
      <p:ext uri="{BB962C8B-B14F-4D97-AF65-F5344CB8AC3E}">
        <p14:creationId xmlns:p14="http://schemas.microsoft.com/office/powerpoint/2010/main" val="2742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78C4-9B72-F833-0BF4-FF08E085CCD2}"/>
              </a:ext>
            </a:extLst>
          </p:cNvPr>
          <p:cNvSpPr>
            <a:spLocks noGrp="1"/>
          </p:cNvSpPr>
          <p:nvPr>
            <p:ph type="title"/>
          </p:nvPr>
        </p:nvSpPr>
        <p:spPr/>
        <p:txBody>
          <a:bodyPr>
            <a:normAutofit fontScale="90000"/>
          </a:bodyPr>
          <a:lstStyle/>
          <a:p>
            <a:r>
              <a:rPr lang="en-US" dirty="0"/>
              <a:t>Thanks to The Backyard Bees and Bath &amp; Bodyworks for doing a Food Drive in their stores.</a:t>
            </a:r>
          </a:p>
        </p:txBody>
      </p:sp>
      <p:pic>
        <p:nvPicPr>
          <p:cNvPr id="6" name="Content Placeholder 5">
            <a:extLst>
              <a:ext uri="{FF2B5EF4-FFF2-40B4-BE49-F238E27FC236}">
                <a16:creationId xmlns:a16="http://schemas.microsoft.com/office/drawing/2014/main" id="{6C61B843-DCEE-9637-E428-D71262981450}"/>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392164"/>
            <a:ext cx="5181600" cy="3218259"/>
          </a:xfrm>
        </p:spPr>
      </p:pic>
      <p:pic>
        <p:nvPicPr>
          <p:cNvPr id="8" name="Content Placeholder 7">
            <a:extLst>
              <a:ext uri="{FF2B5EF4-FFF2-40B4-BE49-F238E27FC236}">
                <a16:creationId xmlns:a16="http://schemas.microsoft.com/office/drawing/2014/main" id="{1CDFE39F-B103-911D-71EF-9909B265656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131248" y="1825625"/>
            <a:ext cx="3263503" cy="4351338"/>
          </a:xfrm>
        </p:spPr>
      </p:pic>
    </p:spTree>
    <p:extLst>
      <p:ext uri="{BB962C8B-B14F-4D97-AF65-F5344CB8AC3E}">
        <p14:creationId xmlns:p14="http://schemas.microsoft.com/office/powerpoint/2010/main" val="113080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EE24-A78F-3AE7-9255-FF29592FA681}"/>
              </a:ext>
            </a:extLst>
          </p:cNvPr>
          <p:cNvSpPr>
            <a:spLocks noGrp="1"/>
          </p:cNvSpPr>
          <p:nvPr>
            <p:ph type="title"/>
          </p:nvPr>
        </p:nvSpPr>
        <p:spPr/>
        <p:txBody>
          <a:bodyPr>
            <a:noAutofit/>
          </a:bodyPr>
          <a:lstStyle/>
          <a:p>
            <a:pPr algn="ctr"/>
            <a:r>
              <a:rPr lang="en-US" sz="3200" dirty="0"/>
              <a:t>And finally, if you would like to help us, here is our QR Code and you will automatically be sent a tax deduction receipt!</a:t>
            </a:r>
          </a:p>
        </p:txBody>
      </p:sp>
      <p:pic>
        <p:nvPicPr>
          <p:cNvPr id="6" name="Content Placeholder 5">
            <a:extLst>
              <a:ext uri="{FF2B5EF4-FFF2-40B4-BE49-F238E27FC236}">
                <a16:creationId xmlns:a16="http://schemas.microsoft.com/office/drawing/2014/main" id="{F8491FC1-3B07-419E-8B1F-D4C10B42A803}"/>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166327" y="1813266"/>
            <a:ext cx="4105469" cy="4105469"/>
          </a:xfrm>
        </p:spPr>
      </p:pic>
      <p:sp>
        <p:nvSpPr>
          <p:cNvPr id="4" name="Content Placeholder 3">
            <a:extLst>
              <a:ext uri="{FF2B5EF4-FFF2-40B4-BE49-F238E27FC236}">
                <a16:creationId xmlns:a16="http://schemas.microsoft.com/office/drawing/2014/main" id="{79257206-60DD-8DBC-8945-538EEED29EE8}"/>
              </a:ext>
            </a:extLst>
          </p:cNvPr>
          <p:cNvSpPr>
            <a:spLocks noGrp="1"/>
          </p:cNvSpPr>
          <p:nvPr>
            <p:ph sz="half" idx="2"/>
          </p:nvPr>
        </p:nvSpPr>
        <p:spPr/>
        <p:txBody>
          <a:bodyPr/>
          <a:lstStyle/>
          <a:p>
            <a:pPr marL="0" indent="0" algn="ctr">
              <a:buNone/>
            </a:pPr>
            <a:r>
              <a:rPr lang="en-US" sz="2800" dirty="0"/>
              <a:t>Or let’s connect and discuss </a:t>
            </a:r>
            <a:br>
              <a:rPr lang="en-US" sz="2800" dirty="0"/>
            </a:br>
            <a:r>
              <a:rPr lang="en-US" sz="2800" dirty="0"/>
              <a:t>how you can help us </a:t>
            </a:r>
          </a:p>
          <a:p>
            <a:pPr marL="0" indent="0" algn="ctr">
              <a:buNone/>
            </a:pPr>
            <a:r>
              <a:rPr lang="en-US" sz="2800" dirty="0"/>
              <a:t>“Feed Craven!”</a:t>
            </a:r>
          </a:p>
          <a:p>
            <a:pPr marL="0" indent="0" algn="ctr">
              <a:buNone/>
            </a:pPr>
            <a:endParaRPr lang="en-US" dirty="0"/>
          </a:p>
          <a:p>
            <a:pPr marL="0" indent="0" algn="ctr">
              <a:buNone/>
            </a:pPr>
            <a:r>
              <a:rPr lang="en-US" dirty="0">
                <a:hlinkClick r:id="rId3"/>
              </a:rPr>
              <a:t>www.feedcraven.org</a:t>
            </a:r>
            <a:endParaRPr lang="en-US" dirty="0"/>
          </a:p>
          <a:p>
            <a:pPr marL="0" indent="0" algn="ctr">
              <a:buNone/>
            </a:pPr>
            <a:endParaRPr lang="en-US" dirty="0"/>
          </a:p>
          <a:p>
            <a:pPr marL="0" indent="0" algn="ctr">
              <a:buNone/>
            </a:pPr>
            <a:r>
              <a:rPr lang="en-US" dirty="0"/>
              <a:t>Thank you for considering!</a:t>
            </a:r>
          </a:p>
        </p:txBody>
      </p:sp>
    </p:spTree>
    <p:extLst>
      <p:ext uri="{BB962C8B-B14F-4D97-AF65-F5344CB8AC3E}">
        <p14:creationId xmlns:p14="http://schemas.microsoft.com/office/powerpoint/2010/main" val="2283832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F86F1A-BE43-0677-229F-5217489F6A67}"/>
              </a:ext>
            </a:extLst>
          </p:cNvPr>
          <p:cNvSpPr>
            <a:spLocks noGrp="1"/>
          </p:cNvSpPr>
          <p:nvPr>
            <p:ph type="title"/>
          </p:nvPr>
        </p:nvSpPr>
        <p:spPr/>
        <p:txBody>
          <a:bodyPr/>
          <a:lstStyle/>
          <a:p>
            <a:pPr algn="ctr"/>
            <a:r>
              <a:rPr lang="en-US" dirty="0"/>
              <a:t>Thank you so much for helping us</a:t>
            </a:r>
            <a:br>
              <a:rPr lang="en-US" dirty="0"/>
            </a:br>
            <a:r>
              <a:rPr lang="en-US" dirty="0"/>
              <a:t> “Feed Craven!”</a:t>
            </a:r>
          </a:p>
        </p:txBody>
      </p:sp>
      <p:pic>
        <p:nvPicPr>
          <p:cNvPr id="8" name="Content Placeholder 7">
            <a:extLst>
              <a:ext uri="{FF2B5EF4-FFF2-40B4-BE49-F238E27FC236}">
                <a16:creationId xmlns:a16="http://schemas.microsoft.com/office/drawing/2014/main" id="{0460DE1A-C4B9-6985-DE72-3A565CB48D3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50641" y="1690689"/>
            <a:ext cx="3514433" cy="4802186"/>
          </a:xfrm>
        </p:spPr>
      </p:pic>
      <p:pic>
        <p:nvPicPr>
          <p:cNvPr id="10" name="Picture 9">
            <a:extLst>
              <a:ext uri="{FF2B5EF4-FFF2-40B4-BE49-F238E27FC236}">
                <a16:creationId xmlns:a16="http://schemas.microsoft.com/office/drawing/2014/main" id="{A55D8567-7135-5794-F36D-8A58C267E6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8445" y="1690688"/>
            <a:ext cx="3688046" cy="4917395"/>
          </a:xfrm>
          <a:prstGeom prst="rect">
            <a:avLst/>
          </a:prstGeom>
        </p:spPr>
      </p:pic>
      <p:pic>
        <p:nvPicPr>
          <p:cNvPr id="12" name="Picture 11">
            <a:extLst>
              <a:ext uri="{FF2B5EF4-FFF2-40B4-BE49-F238E27FC236}">
                <a16:creationId xmlns:a16="http://schemas.microsoft.com/office/drawing/2014/main" id="{C1A47924-EC58-FB16-CFBB-5951A24DEF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5073" y="2624251"/>
            <a:ext cx="3983371" cy="2400592"/>
          </a:xfrm>
          <a:prstGeom prst="rect">
            <a:avLst/>
          </a:prstGeom>
        </p:spPr>
      </p:pic>
    </p:spTree>
    <p:extLst>
      <p:ext uri="{BB962C8B-B14F-4D97-AF65-F5344CB8AC3E}">
        <p14:creationId xmlns:p14="http://schemas.microsoft.com/office/powerpoint/2010/main" val="150670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DF67-9C87-DE5D-7024-C9BFEFC317F0}"/>
              </a:ext>
            </a:extLst>
          </p:cNvPr>
          <p:cNvSpPr>
            <a:spLocks noGrp="1"/>
          </p:cNvSpPr>
          <p:nvPr>
            <p:ph type="title"/>
          </p:nvPr>
        </p:nvSpPr>
        <p:spPr>
          <a:xfrm>
            <a:off x="838200" y="217408"/>
            <a:ext cx="10515600" cy="1325563"/>
          </a:xfrm>
        </p:spPr>
        <p:txBody>
          <a:bodyPr/>
          <a:lstStyle/>
          <a:p>
            <a:r>
              <a:rPr lang="en-US" dirty="0"/>
              <a:t>Who We Are…</a:t>
            </a:r>
          </a:p>
        </p:txBody>
      </p:sp>
      <p:sp>
        <p:nvSpPr>
          <p:cNvPr id="3" name="Content Placeholder 2">
            <a:extLst>
              <a:ext uri="{FF2B5EF4-FFF2-40B4-BE49-F238E27FC236}">
                <a16:creationId xmlns:a16="http://schemas.microsoft.com/office/drawing/2014/main" id="{F2F20E40-42AF-047A-7618-46445DABE4ED}"/>
              </a:ext>
            </a:extLst>
          </p:cNvPr>
          <p:cNvSpPr>
            <a:spLocks noGrp="1"/>
          </p:cNvSpPr>
          <p:nvPr>
            <p:ph idx="1"/>
          </p:nvPr>
        </p:nvSpPr>
        <p:spPr>
          <a:xfrm>
            <a:off x="838200" y="1427584"/>
            <a:ext cx="10515600" cy="4749379"/>
          </a:xfrm>
        </p:spPr>
        <p:txBody>
          <a:bodyPr>
            <a:noAutofit/>
          </a:bodyPr>
          <a:lstStyle/>
          <a:p>
            <a:r>
              <a:rPr lang="en-US" sz="2400" dirty="0"/>
              <a:t>We are a team of over 30 unpaid volunteers.</a:t>
            </a:r>
          </a:p>
          <a:p>
            <a:r>
              <a:rPr lang="en-US" sz="2400" dirty="0"/>
              <a:t>We range in age from 6 to late 70’s.</a:t>
            </a:r>
          </a:p>
          <a:p>
            <a:r>
              <a:rPr lang="en-US" sz="2400" dirty="0"/>
              <a:t>We have one to two fluent Spanish translators.</a:t>
            </a:r>
          </a:p>
          <a:p>
            <a:r>
              <a:rPr lang="en-US" sz="2400" dirty="0"/>
              <a:t>We serve people who mainly live in Craven.</a:t>
            </a:r>
          </a:p>
          <a:p>
            <a:r>
              <a:rPr lang="en-US" sz="2400" dirty="0"/>
              <a:t>We do support people which do live in surrounding counties as we are more convenient for them to visit.</a:t>
            </a:r>
          </a:p>
        </p:txBody>
      </p:sp>
      <p:pic>
        <p:nvPicPr>
          <p:cNvPr id="4" name="Content Placeholder 5">
            <a:extLst>
              <a:ext uri="{FF2B5EF4-FFF2-40B4-BE49-F238E27FC236}">
                <a16:creationId xmlns:a16="http://schemas.microsoft.com/office/drawing/2014/main" id="{4520DC4C-1078-7FE7-A3AA-F739039442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4213681"/>
            <a:ext cx="5407742" cy="2525984"/>
          </a:xfrm>
          <a:prstGeom prst="rect">
            <a:avLst/>
          </a:prstGeom>
        </p:spPr>
      </p:pic>
      <p:pic>
        <p:nvPicPr>
          <p:cNvPr id="8" name="Picture 7">
            <a:extLst>
              <a:ext uri="{FF2B5EF4-FFF2-40B4-BE49-F238E27FC236}">
                <a16:creationId xmlns:a16="http://schemas.microsoft.com/office/drawing/2014/main" id="{EAD29566-2B38-3134-DB57-DF608ECA00AA}"/>
              </a:ext>
            </a:extLst>
          </p:cNvPr>
          <p:cNvPicPr>
            <a:picLocks noChangeAspect="1"/>
          </p:cNvPicPr>
          <p:nvPr/>
        </p:nvPicPr>
        <p:blipFill>
          <a:blip r:embed="rId3"/>
          <a:stretch>
            <a:fillRect/>
          </a:stretch>
        </p:blipFill>
        <p:spPr>
          <a:xfrm>
            <a:off x="7249076" y="4213681"/>
            <a:ext cx="4104724" cy="2525984"/>
          </a:xfrm>
          <a:prstGeom prst="rect">
            <a:avLst/>
          </a:prstGeom>
        </p:spPr>
      </p:pic>
    </p:spTree>
    <p:extLst>
      <p:ext uri="{BB962C8B-B14F-4D97-AF65-F5344CB8AC3E}">
        <p14:creationId xmlns:p14="http://schemas.microsoft.com/office/powerpoint/2010/main" val="200410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4703F2-05AD-B445-4DA4-8A01E65937E3}"/>
              </a:ext>
            </a:extLst>
          </p:cNvPr>
          <p:cNvSpPr>
            <a:spLocks noGrp="1"/>
          </p:cNvSpPr>
          <p:nvPr>
            <p:ph type="body" sz="half" idx="2"/>
          </p:nvPr>
        </p:nvSpPr>
        <p:spPr>
          <a:xfrm>
            <a:off x="1017038" y="1576872"/>
            <a:ext cx="10459616" cy="4898571"/>
          </a:xfrm>
        </p:spPr>
        <p:txBody>
          <a:bodyPr>
            <a:noAutofit/>
          </a:bodyPr>
          <a:lstStyle/>
          <a:p>
            <a:pPr marL="342900" indent="-342900">
              <a:lnSpc>
                <a:spcPct val="100000"/>
              </a:lnSpc>
              <a:spcBef>
                <a:spcPts val="0"/>
              </a:spcBef>
              <a:spcAft>
                <a:spcPts val="2400"/>
              </a:spcAft>
              <a:buFont typeface="Arial" panose="020B0604020202020204" pitchFamily="34" charset="0"/>
              <a:buChar char="•"/>
            </a:pPr>
            <a:r>
              <a:rPr lang="en-US" sz="2400" dirty="0"/>
              <a:t>We are here to help whether the disaster is man made or natural.</a:t>
            </a:r>
          </a:p>
          <a:p>
            <a:pPr marL="342900" indent="-342900">
              <a:lnSpc>
                <a:spcPct val="100000"/>
              </a:lnSpc>
              <a:spcBef>
                <a:spcPts val="0"/>
              </a:spcBef>
              <a:spcAft>
                <a:spcPts val="2400"/>
              </a:spcAft>
              <a:buFont typeface="Arial" panose="020B0604020202020204" pitchFamily="34" charset="0"/>
              <a:buChar char="•"/>
            </a:pPr>
            <a:r>
              <a:rPr lang="en-US" sz="2400" dirty="0"/>
              <a:t>We work in unison with Eastern NC Food Bank for food and water supplies.</a:t>
            </a:r>
          </a:p>
          <a:p>
            <a:pPr marL="342900" indent="-342900">
              <a:lnSpc>
                <a:spcPct val="100000"/>
              </a:lnSpc>
              <a:spcBef>
                <a:spcPts val="0"/>
              </a:spcBef>
              <a:spcAft>
                <a:spcPts val="2400"/>
              </a:spcAft>
              <a:buFont typeface="Arial" panose="020B0604020202020204" pitchFamily="34" charset="0"/>
              <a:buChar char="•"/>
            </a:pPr>
            <a:r>
              <a:rPr lang="en-US" sz="2400" dirty="0"/>
              <a:t>We distributed ready to eat meals and water.</a:t>
            </a:r>
          </a:p>
          <a:p>
            <a:pPr marL="342900" indent="-342900">
              <a:lnSpc>
                <a:spcPct val="100000"/>
              </a:lnSpc>
              <a:spcBef>
                <a:spcPts val="0"/>
              </a:spcBef>
              <a:spcAft>
                <a:spcPts val="2400"/>
              </a:spcAft>
              <a:buFont typeface="Arial" panose="020B0604020202020204" pitchFamily="34" charset="0"/>
              <a:buChar char="•"/>
            </a:pPr>
            <a:r>
              <a:rPr lang="en-US" sz="2400" dirty="0"/>
              <a:t>We work with local and national companies to provide cleaning supplies and personal protection equipment.</a:t>
            </a:r>
          </a:p>
          <a:p>
            <a:pPr marL="342900" indent="-342900">
              <a:lnSpc>
                <a:spcPct val="100000"/>
              </a:lnSpc>
              <a:spcBef>
                <a:spcPts val="0"/>
              </a:spcBef>
              <a:spcAft>
                <a:spcPts val="2400"/>
              </a:spcAft>
              <a:buFont typeface="Arial" panose="020B0604020202020204" pitchFamily="34" charset="0"/>
              <a:buChar char="•"/>
            </a:pPr>
            <a:r>
              <a:rPr lang="en-US" sz="2400" dirty="0"/>
              <a:t>Potential for providing shelter for those in need.</a:t>
            </a:r>
          </a:p>
          <a:p>
            <a:pPr marL="342900" indent="-342900">
              <a:lnSpc>
                <a:spcPct val="100000"/>
              </a:lnSpc>
              <a:spcBef>
                <a:spcPts val="0"/>
              </a:spcBef>
              <a:spcAft>
                <a:spcPts val="1800"/>
              </a:spcAft>
              <a:buFont typeface="Arial" panose="020B0604020202020204" pitchFamily="34" charset="0"/>
              <a:buChar char="•"/>
            </a:pPr>
            <a:r>
              <a:rPr lang="en-US" sz="2400" dirty="0"/>
              <a:t>Greatest potential period is mid August – mid October</a:t>
            </a:r>
          </a:p>
        </p:txBody>
      </p:sp>
      <p:sp>
        <p:nvSpPr>
          <p:cNvPr id="7" name="Title 1">
            <a:extLst>
              <a:ext uri="{FF2B5EF4-FFF2-40B4-BE49-F238E27FC236}">
                <a16:creationId xmlns:a16="http://schemas.microsoft.com/office/drawing/2014/main" id="{4DC24552-99B4-65E4-EF01-8CFAC56C10AE}"/>
              </a:ext>
            </a:extLst>
          </p:cNvPr>
          <p:cNvSpPr txBox="1">
            <a:spLocks/>
          </p:cNvSpPr>
          <p:nvPr/>
        </p:nvSpPr>
        <p:spPr>
          <a:xfrm>
            <a:off x="839788" y="83678"/>
            <a:ext cx="765528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We Are A Disaster Relief Agency</a:t>
            </a:r>
            <a:br>
              <a:rPr lang="en-US" b="1" dirty="0"/>
            </a:br>
            <a:endParaRPr lang="en-US" b="1" dirty="0"/>
          </a:p>
        </p:txBody>
      </p:sp>
    </p:spTree>
    <p:extLst>
      <p:ext uri="{BB962C8B-B14F-4D97-AF65-F5344CB8AC3E}">
        <p14:creationId xmlns:p14="http://schemas.microsoft.com/office/powerpoint/2010/main" val="368441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A7156C-0168-BF84-D235-59CA6E75656E}"/>
              </a:ext>
            </a:extLst>
          </p:cNvPr>
          <p:cNvSpPr>
            <a:spLocks noGrp="1"/>
          </p:cNvSpPr>
          <p:nvPr>
            <p:ph type="ctrTitle"/>
          </p:nvPr>
        </p:nvSpPr>
        <p:spPr>
          <a:xfrm>
            <a:off x="1524000" y="1122363"/>
            <a:ext cx="9144000" cy="1284935"/>
          </a:xfrm>
        </p:spPr>
        <p:txBody>
          <a:bodyPr>
            <a:normAutofit fontScale="90000"/>
          </a:bodyPr>
          <a:lstStyle/>
          <a:p>
            <a:br>
              <a:rPr lang="en-US" dirty="0"/>
            </a:br>
            <a:r>
              <a:rPr lang="en-US" dirty="0"/>
              <a:t>Where We Are…</a:t>
            </a:r>
          </a:p>
        </p:txBody>
      </p:sp>
      <p:sp>
        <p:nvSpPr>
          <p:cNvPr id="10" name="Subtitle 9">
            <a:extLst>
              <a:ext uri="{FF2B5EF4-FFF2-40B4-BE49-F238E27FC236}">
                <a16:creationId xmlns:a16="http://schemas.microsoft.com/office/drawing/2014/main" id="{3E712B3C-28D9-A467-7FC1-0285954BF8A1}"/>
              </a:ext>
            </a:extLst>
          </p:cNvPr>
          <p:cNvSpPr>
            <a:spLocks noGrp="1"/>
          </p:cNvSpPr>
          <p:nvPr>
            <p:ph type="subTitle" idx="1"/>
          </p:nvPr>
        </p:nvSpPr>
        <p:spPr>
          <a:xfrm>
            <a:off x="1524000" y="2976465"/>
            <a:ext cx="9144000" cy="2855168"/>
          </a:xfrm>
        </p:spPr>
        <p:txBody>
          <a:bodyPr>
            <a:noAutofit/>
          </a:bodyPr>
          <a:lstStyle/>
          <a:p>
            <a:r>
              <a:rPr lang="en-US" dirty="0"/>
              <a:t>Our Guests</a:t>
            </a:r>
          </a:p>
          <a:p>
            <a:r>
              <a:rPr lang="en-US" dirty="0"/>
              <a:t>Food Sources</a:t>
            </a:r>
          </a:p>
          <a:p>
            <a:r>
              <a:rPr lang="en-US" dirty="0"/>
              <a:t>Food Bank Prices</a:t>
            </a:r>
          </a:p>
          <a:p>
            <a:r>
              <a:rPr lang="en-US" dirty="0"/>
              <a:t>Warehouse Supplies – We could use plastic grocery bags!</a:t>
            </a:r>
          </a:p>
          <a:p>
            <a:r>
              <a:rPr lang="en-US" dirty="0"/>
              <a:t> Volunteers</a:t>
            </a:r>
          </a:p>
          <a:p>
            <a:r>
              <a:rPr lang="en-US" dirty="0"/>
              <a:t>Guests Stories</a:t>
            </a:r>
          </a:p>
        </p:txBody>
      </p:sp>
    </p:spTree>
    <p:extLst>
      <p:ext uri="{BB962C8B-B14F-4D97-AF65-F5344CB8AC3E}">
        <p14:creationId xmlns:p14="http://schemas.microsoft.com/office/powerpoint/2010/main" val="40048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DF67-9C87-DE5D-7024-C9BFEFC317F0}"/>
              </a:ext>
            </a:extLst>
          </p:cNvPr>
          <p:cNvSpPr>
            <a:spLocks noGrp="1"/>
          </p:cNvSpPr>
          <p:nvPr>
            <p:ph type="title"/>
          </p:nvPr>
        </p:nvSpPr>
        <p:spPr/>
        <p:txBody>
          <a:bodyPr/>
          <a:lstStyle/>
          <a:p>
            <a:r>
              <a:rPr lang="en-US" dirty="0"/>
              <a:t>Where We Are…</a:t>
            </a:r>
          </a:p>
        </p:txBody>
      </p:sp>
      <p:sp>
        <p:nvSpPr>
          <p:cNvPr id="3" name="Content Placeholder 2">
            <a:extLst>
              <a:ext uri="{FF2B5EF4-FFF2-40B4-BE49-F238E27FC236}">
                <a16:creationId xmlns:a16="http://schemas.microsoft.com/office/drawing/2014/main" id="{F2F20E40-42AF-047A-7618-46445DABE4ED}"/>
              </a:ext>
            </a:extLst>
          </p:cNvPr>
          <p:cNvSpPr>
            <a:spLocks noGrp="1"/>
          </p:cNvSpPr>
          <p:nvPr>
            <p:ph idx="1"/>
          </p:nvPr>
        </p:nvSpPr>
        <p:spPr>
          <a:xfrm>
            <a:off x="838200" y="1427584"/>
            <a:ext cx="10515600" cy="4749379"/>
          </a:xfrm>
        </p:spPr>
        <p:txBody>
          <a:bodyPr>
            <a:noAutofit/>
          </a:bodyPr>
          <a:lstStyle/>
          <a:p>
            <a:pPr>
              <a:lnSpc>
                <a:spcPct val="200000"/>
              </a:lnSpc>
            </a:pPr>
            <a:r>
              <a:rPr lang="en-US" sz="2000" dirty="0"/>
              <a:t>In July 2023, we supported:</a:t>
            </a:r>
          </a:p>
          <a:p>
            <a:pPr lvl="1">
              <a:lnSpc>
                <a:spcPct val="200000"/>
              </a:lnSpc>
              <a:buSzPct val="80000"/>
              <a:buFont typeface="Courier New" panose="02070309020205020404" pitchFamily="49" charset="0"/>
              <a:buChar char="o"/>
            </a:pPr>
            <a:r>
              <a:rPr lang="en-US" sz="2000" dirty="0"/>
              <a:t>190 households which met low-income guidelines for North Carolina.</a:t>
            </a:r>
          </a:p>
          <a:p>
            <a:pPr lvl="1">
              <a:lnSpc>
                <a:spcPct val="200000"/>
              </a:lnSpc>
              <a:buSzPct val="80000"/>
              <a:buFont typeface="Courier New" panose="02070309020205020404" pitchFamily="49" charset="0"/>
              <a:buChar char="o"/>
            </a:pPr>
            <a:r>
              <a:rPr lang="en-US" sz="2000" dirty="0"/>
              <a:t>324 households of all income brackets.</a:t>
            </a:r>
          </a:p>
          <a:p>
            <a:pPr lvl="1">
              <a:lnSpc>
                <a:spcPct val="200000"/>
              </a:lnSpc>
              <a:buSzPct val="80000"/>
              <a:buFont typeface="Courier New" panose="02070309020205020404" pitchFamily="49" charset="0"/>
              <a:buChar char="o"/>
            </a:pPr>
            <a:r>
              <a:rPr lang="en-US" sz="2000" dirty="0"/>
              <a:t>555 people which met low-income guidelines for North Carolina.</a:t>
            </a:r>
          </a:p>
          <a:p>
            <a:pPr lvl="1">
              <a:lnSpc>
                <a:spcPct val="200000"/>
              </a:lnSpc>
              <a:buSzPct val="80000"/>
              <a:buFont typeface="Courier New" panose="02070309020205020404" pitchFamily="49" charset="0"/>
              <a:buChar char="o"/>
            </a:pPr>
            <a:r>
              <a:rPr lang="en-US" sz="2000" dirty="0"/>
              <a:t>851 people of all income brackets.</a:t>
            </a:r>
          </a:p>
          <a:p>
            <a:pPr>
              <a:lnSpc>
                <a:spcPct val="150000"/>
              </a:lnSpc>
              <a:spcBef>
                <a:spcPts val="1800"/>
              </a:spcBef>
            </a:pPr>
            <a:r>
              <a:rPr lang="en-US" sz="2000" dirty="0"/>
              <a:t>We have seen the number of low-income households increase for the past 5 distributions.  We expect it to continue increasing as we reach more people in the communities.</a:t>
            </a:r>
          </a:p>
        </p:txBody>
      </p:sp>
    </p:spTree>
    <p:extLst>
      <p:ext uri="{BB962C8B-B14F-4D97-AF65-F5344CB8AC3E}">
        <p14:creationId xmlns:p14="http://schemas.microsoft.com/office/powerpoint/2010/main" val="6086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E506-6A9B-BA2E-A38C-89FCF67AB0AA}"/>
              </a:ext>
            </a:extLst>
          </p:cNvPr>
          <p:cNvSpPr>
            <a:spLocks noGrp="1"/>
          </p:cNvSpPr>
          <p:nvPr>
            <p:ph type="title"/>
          </p:nvPr>
        </p:nvSpPr>
        <p:spPr>
          <a:xfrm>
            <a:off x="838200" y="186613"/>
            <a:ext cx="10515600" cy="1325563"/>
          </a:xfrm>
        </p:spPr>
        <p:txBody>
          <a:bodyPr/>
          <a:lstStyle/>
          <a:p>
            <a:r>
              <a:rPr lang="en-US" dirty="0"/>
              <a:t>Our Guests’ Demographics</a:t>
            </a:r>
          </a:p>
        </p:txBody>
      </p:sp>
      <p:sp>
        <p:nvSpPr>
          <p:cNvPr id="3" name="Content Placeholder 2">
            <a:extLst>
              <a:ext uri="{FF2B5EF4-FFF2-40B4-BE49-F238E27FC236}">
                <a16:creationId xmlns:a16="http://schemas.microsoft.com/office/drawing/2014/main" id="{D9A7111C-740C-509B-9E8D-EA013E128938}"/>
              </a:ext>
            </a:extLst>
          </p:cNvPr>
          <p:cNvSpPr>
            <a:spLocks noGrp="1"/>
          </p:cNvSpPr>
          <p:nvPr>
            <p:ph idx="1"/>
          </p:nvPr>
        </p:nvSpPr>
        <p:spPr>
          <a:xfrm>
            <a:off x="838200" y="1512176"/>
            <a:ext cx="10515600" cy="5159211"/>
          </a:xfrm>
        </p:spPr>
        <p:txBody>
          <a:bodyPr>
            <a:noAutofit/>
          </a:bodyPr>
          <a:lstStyle/>
          <a:p>
            <a:r>
              <a:rPr lang="en-US" sz="2000" dirty="0"/>
              <a:t>Currently we serve 25% children, 15% young adults, 35% middle-age adults, and 25% elderly.</a:t>
            </a:r>
          </a:p>
          <a:p>
            <a:endParaRPr lang="en-US" sz="2000" dirty="0"/>
          </a:p>
          <a:p>
            <a:r>
              <a:rPr lang="en-US" sz="2000" dirty="0"/>
              <a:t>20% Hispanic, 35% Caucasian, and 45% African Americans.</a:t>
            </a:r>
          </a:p>
          <a:p>
            <a:endParaRPr lang="en-US" sz="2000" dirty="0"/>
          </a:p>
          <a:p>
            <a:r>
              <a:rPr lang="en-US" sz="2000" dirty="0"/>
              <a:t>60% Female,  40% Male.</a:t>
            </a:r>
          </a:p>
          <a:p>
            <a:endParaRPr lang="en-US" sz="2000" dirty="0"/>
          </a:p>
          <a:p>
            <a:r>
              <a:rPr lang="en-US" sz="2000" dirty="0"/>
              <a:t>37% on food stamps,  63% not.</a:t>
            </a:r>
          </a:p>
          <a:p>
            <a:endParaRPr lang="en-US" sz="2000" dirty="0"/>
          </a:p>
          <a:p>
            <a:r>
              <a:rPr lang="en-US" sz="2000" dirty="0"/>
              <a:t>$1400 average monthly income.</a:t>
            </a:r>
          </a:p>
          <a:p>
            <a:endParaRPr lang="en-US" sz="2000" dirty="0"/>
          </a:p>
          <a:p>
            <a:r>
              <a:rPr lang="en-US" sz="2000" dirty="0"/>
              <a:t>Average household size is 3.  Our largest household family member count is 11.</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9497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C4821FF861E4E9E37DB1696106F30" ma:contentTypeVersion="15" ma:contentTypeDescription="Create a new document." ma:contentTypeScope="" ma:versionID="99cf2218dc8848fe728cc03b787b6861">
  <xsd:schema xmlns:xsd="http://www.w3.org/2001/XMLSchema" xmlns:xs="http://www.w3.org/2001/XMLSchema" xmlns:p="http://schemas.microsoft.com/office/2006/metadata/properties" xmlns:ns3="50db7e61-5b3c-463b-9e03-7c30e2584e61" xmlns:ns4="e7a6ca93-8ace-4003-9cf2-99795086c173" targetNamespace="http://schemas.microsoft.com/office/2006/metadata/properties" ma:root="true" ma:fieldsID="e1a89b1865f5aebe186d5ca36752e4e0" ns3:_="" ns4:_="">
    <xsd:import namespace="50db7e61-5b3c-463b-9e03-7c30e2584e61"/>
    <xsd:import namespace="e7a6ca93-8ace-4003-9cf2-99795086c1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b7e61-5b3c-463b-9e03-7c30e2584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a6ca93-8ace-4003-9cf2-99795086c1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0db7e61-5b3c-463b-9e03-7c30e2584e61" xsi:nil="true"/>
  </documentManagement>
</p:properties>
</file>

<file path=customXml/itemProps1.xml><?xml version="1.0" encoding="utf-8"?>
<ds:datastoreItem xmlns:ds="http://schemas.openxmlformats.org/officeDocument/2006/customXml" ds:itemID="{47AC8476-2751-4591-8A7E-5B944E7D4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db7e61-5b3c-463b-9e03-7c30e2584e61"/>
    <ds:schemaRef ds:uri="e7a6ca93-8ace-4003-9cf2-99795086c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19130D-1AA1-4991-9C8B-B2E4C8006537}">
  <ds:schemaRefs>
    <ds:schemaRef ds:uri="http://schemas.microsoft.com/sharepoint/v3/contenttype/forms"/>
  </ds:schemaRefs>
</ds:datastoreItem>
</file>

<file path=customXml/itemProps3.xml><?xml version="1.0" encoding="utf-8"?>
<ds:datastoreItem xmlns:ds="http://schemas.openxmlformats.org/officeDocument/2006/customXml" ds:itemID="{C8685099-5D31-4F8D-BB2B-729EC69CCB9C}">
  <ds:schemaRefs>
    <ds:schemaRef ds:uri="http://schemas.microsoft.com/office/2006/metadata/properties"/>
    <ds:schemaRef ds:uri="http://schemas.microsoft.com/office/infopath/2007/PartnerControls"/>
    <ds:schemaRef ds:uri="http://purl.org/dc/terms/"/>
    <ds:schemaRef ds:uri="e7a6ca93-8ace-4003-9cf2-99795086c173"/>
    <ds:schemaRef ds:uri="50db7e61-5b3c-463b-9e03-7c30e2584e61"/>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a85aa8c-8496-45e6-88ef-230b4aed93a4}" enabled="1" method="Privileged" siteId="{b7be7686-6f97-4db7-9081-a23cf09a96b5}" removed="0"/>
</clbl:labelList>
</file>

<file path=docProps/app.xml><?xml version="1.0" encoding="utf-8"?>
<Properties xmlns="http://schemas.openxmlformats.org/officeDocument/2006/extended-properties" xmlns:vt="http://schemas.openxmlformats.org/officeDocument/2006/docPropsVTypes">
  <TotalTime>453</TotalTime>
  <Words>2068</Words>
  <Application>Microsoft Office PowerPoint</Application>
  <PresentationFormat>Widescreen</PresentationFormat>
  <Paragraphs>193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Courier New</vt:lpstr>
      <vt:lpstr>Office Theme</vt:lpstr>
      <vt:lpstr>www.feedcraven.org</vt:lpstr>
      <vt:lpstr>PowerPoint Presentation</vt:lpstr>
      <vt:lpstr>PowerPoint Presentation</vt:lpstr>
      <vt:lpstr>PowerPoint Presentation</vt:lpstr>
      <vt:lpstr>Who We Are…</vt:lpstr>
      <vt:lpstr>PowerPoint Presentation</vt:lpstr>
      <vt:lpstr> Where We Are…</vt:lpstr>
      <vt:lpstr>Where We Are…</vt:lpstr>
      <vt:lpstr>Our Guests’ Demographics</vt:lpstr>
      <vt:lpstr>Who Can Qualify?</vt:lpstr>
      <vt:lpstr>Who Can Qualify for TEFAP?</vt:lpstr>
      <vt:lpstr>PowerPoint Presentation</vt:lpstr>
      <vt:lpstr>PowerPoint Presentation</vt:lpstr>
      <vt:lpstr>PowerPoint Presentation</vt:lpstr>
      <vt:lpstr>The Emergency Food Assistance Program  </vt:lpstr>
      <vt:lpstr>PowerPoint Presentation</vt:lpstr>
      <vt:lpstr>Other Foods</vt:lpstr>
      <vt:lpstr>New Bern Food Bank Prices – In your packet</vt:lpstr>
      <vt:lpstr>We offer free clothing to our guests. </vt:lpstr>
      <vt:lpstr>PowerPoint Presentation</vt:lpstr>
      <vt:lpstr>PowerPoint Presentation</vt:lpstr>
      <vt:lpstr>Guest Stories</vt:lpstr>
      <vt:lpstr>Guest Stories</vt:lpstr>
      <vt:lpstr>Guest Stories</vt:lpstr>
      <vt:lpstr>Guest Stories</vt:lpstr>
      <vt:lpstr>Guest Stories</vt:lpstr>
      <vt:lpstr>What a typical distribution looks like…</vt:lpstr>
      <vt:lpstr>Our Budget To Maintain Operations</vt:lpstr>
      <vt:lpstr>Where We Want to Be… </vt:lpstr>
      <vt:lpstr>Blessings Truck Contract We would love to not have to ask our guest about their income/food stamps status and allow them to have their dignity remain in place.  Our goal is to be free of using TEFAP and be able to contract with Operation Blessings. This will allow us to purchase either a full or half truck of fresh, quality and commercial foods.  It costs $2000 to $1000 a month, respectively. </vt:lpstr>
      <vt:lpstr>HVAC AND GENERATOR NEEDS We desperately need an HVAC unit and a backup power generator.  Currently we have zero heating/cooling in the warehouse and sometimes it gets in the triple digits in the summer and fall or cold in the winter.  This is very hard on our volunteers’ health.  We only have a few fans to circulate the air.   Also, it is very important to save the very large amount of frozen and refrigerated food when power to the building is lost.   All necessary costs to have a conditioned space with HVAC is $20,000. We currently have $10,000 saved but still need another $10,000.  The automatic backup power generator with necessary electrical needs would run $15,000.</vt:lpstr>
      <vt:lpstr>Thanksgiving Dinner Boxes</vt:lpstr>
      <vt:lpstr>Where we are going…</vt:lpstr>
      <vt:lpstr>Food Drives</vt:lpstr>
      <vt:lpstr>Here is a shoutout to our local Sponsors: Thanks to McNaughton-McKay Electric for a  $6000.00 donation!</vt:lpstr>
      <vt:lpstr>Thanks to La Casetta New Bern Restaurant for a $1128.64 donation!</vt:lpstr>
      <vt:lpstr>Thanks to the Twin Rivers Corvette Club,  New Bern for their $500.00 donation. </vt:lpstr>
      <vt:lpstr>Thanks to Jamie Yezarski, Keller Williams Realtor and Wrestling Warehouse Owner  for a continued Food and Toy Drive!  </vt:lpstr>
      <vt:lpstr>Thanks to an anonymous donator that gave funds to purchase bibles and devotionals and  another to purchase foods.</vt:lpstr>
      <vt:lpstr>Thanks to The Backyard Bees and Bath &amp; Bodyworks for doing a Food Drive in their stores.</vt:lpstr>
      <vt:lpstr>And finally, if you would like to help us, here is our QR Code and you will automatically be sent a tax deduction receipt!</vt:lpstr>
      <vt:lpstr>Thank you so much for helping us  “Feed Craven!”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 Craven Food Pantry</dc:title>
  <dc:creator>TAMARA CARROLL</dc:creator>
  <cp:lastModifiedBy>Gary Engelgau</cp:lastModifiedBy>
  <cp:revision>40</cp:revision>
  <dcterms:created xsi:type="dcterms:W3CDTF">2023-08-23T19:33:05Z</dcterms:created>
  <dcterms:modified xsi:type="dcterms:W3CDTF">2023-08-24T15:13:07Z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0x010100CD2C4821FF861E4E9E37DB1696106F30</vt:lpwstr>
  </property>
</Properties>
</file>